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2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331" r:id="rId15"/>
    <p:sldId id="285" r:id="rId16"/>
    <p:sldId id="276" r:id="rId17"/>
    <p:sldId id="277" r:id="rId18"/>
    <p:sldId id="286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332" r:id="rId28"/>
    <p:sldId id="270" r:id="rId29"/>
    <p:sldId id="271" r:id="rId30"/>
    <p:sldId id="272" r:id="rId31"/>
    <p:sldId id="273" r:id="rId32"/>
    <p:sldId id="274" r:id="rId33"/>
    <p:sldId id="275" r:id="rId34"/>
    <p:sldId id="278" r:id="rId35"/>
    <p:sldId id="279" r:id="rId36"/>
    <p:sldId id="280" r:id="rId37"/>
    <p:sldId id="281" r:id="rId38"/>
    <p:sldId id="283" r:id="rId39"/>
    <p:sldId id="284" r:id="rId40"/>
    <p:sldId id="333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30" r:id="rId53"/>
    <p:sldId id="334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35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36" r:id="rId74"/>
    <p:sldId id="325" r:id="rId75"/>
    <p:sldId id="324" r:id="rId76"/>
    <p:sldId id="326" r:id="rId77"/>
    <p:sldId id="327" r:id="rId78"/>
    <p:sldId id="328" r:id="rId79"/>
    <p:sldId id="329" r:id="rId80"/>
    <p:sldId id="337" r:id="rId8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7BF9892C-8C5E-48B5-9836-3CA4CC576B6A}">
          <p14:sldIdLst>
            <p14:sldId id="256"/>
            <p14:sldId id="257"/>
          </p14:sldIdLst>
        </p14:section>
        <p14:section name="Getting Started" id="{F4EA7CF6-52D6-4A02-8DDD-B1A4C54AB17B}">
          <p14:sldIdLst>
            <p14:sldId id="258"/>
            <p14:sldId id="260"/>
            <p14:sldId id="261"/>
            <p14:sldId id="262"/>
            <p14:sldId id="263"/>
            <p14:sldId id="264"/>
            <p14:sldId id="265"/>
            <p14:sldId id="266"/>
            <p14:sldId id="267"/>
            <p14:sldId id="268"/>
            <p14:sldId id="269"/>
            <p14:sldId id="331"/>
          </p14:sldIdLst>
        </p14:section>
        <p14:section name="Cells" id="{02E787A5-E2E1-4F20-9500-19D7188E76C7}">
          <p14:sldIdLst>
            <p14:sldId id="285"/>
            <p14:sldId id="276"/>
            <p14:sldId id="277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332"/>
          </p14:sldIdLst>
        </p14:section>
        <p14:section name="Workbooks &amp; Worksheet" id="{67D46312-D191-491B-B481-FB9B2BDD0A75}">
          <p14:sldIdLst>
            <p14:sldId id="270"/>
            <p14:sldId id="271"/>
            <p14:sldId id="272"/>
            <p14:sldId id="273"/>
            <p14:sldId id="274"/>
            <p14:sldId id="275"/>
            <p14:sldId id="278"/>
            <p14:sldId id="279"/>
            <p14:sldId id="280"/>
            <p14:sldId id="281"/>
            <p14:sldId id="283"/>
            <p14:sldId id="284"/>
            <p14:sldId id="333"/>
          </p14:sldIdLst>
        </p14:section>
        <p14:section name="Formatting" id="{0130443B-09F1-4917-AB6D-31BC19CB4808}">
          <p14:sldIdLst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30"/>
            <p14:sldId id="334"/>
          </p14:sldIdLst>
        </p14:section>
        <p14:section name="Formulas &amp; Function" id="{AD497B5F-195B-4884-A7EE-D16FE76DF257}">
          <p14:sldIdLst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35"/>
          </p14:sldIdLst>
        </p14:section>
        <p14:section name="Charts" id="{AB5AEC1F-7ED1-493E-BB0B-B571D081155F}">
          <p14:sldIdLst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36"/>
          </p14:sldIdLst>
        </p14:section>
        <p14:section name="Printing" id="{DF0DDEF0-F54E-4E26-BFC5-11763E06E35E}">
          <p14:sldIdLst>
            <p14:sldId id="325"/>
            <p14:sldId id="324"/>
            <p14:sldId id="326"/>
            <p14:sldId id="327"/>
            <p14:sldId id="328"/>
            <p14:sldId id="329"/>
            <p14:sldId id="33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6C43"/>
    <a:srgbClr val="2D65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90" autoAdjust="0"/>
    <p:restoredTop sz="94660"/>
  </p:normalViewPr>
  <p:slideViewPr>
    <p:cSldViewPr snapToGrid="0">
      <p:cViewPr>
        <p:scale>
          <a:sx n="66" d="100"/>
          <a:sy n="66" d="100"/>
        </p:scale>
        <p:origin x="10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Relationship Id="rId4" Type="http://schemas.openxmlformats.org/officeDocument/2006/relationships/image" Target="../media/image73.pn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image" Target="../media/image70.png"/><Relationship Id="rId4" Type="http://schemas.openxmlformats.org/officeDocument/2006/relationships/image" Target="../media/image7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1969E1-06AC-4F59-9432-8EBD551CC896}" type="doc">
      <dgm:prSet loTypeId="urn:microsoft.com/office/officeart/2005/8/layout/default" loCatId="list" qsTypeId="urn:microsoft.com/office/officeart/2005/8/quickstyle/simple2" qsCatId="simple" csTypeId="urn:microsoft.com/office/officeart/2005/8/colors/accent6_1" csCatId="accent6" phldr="1"/>
      <dgm:spPr/>
      <dgm:t>
        <a:bodyPr/>
        <a:lstStyle/>
        <a:p>
          <a:endParaRPr lang="en-US"/>
        </a:p>
      </dgm:t>
    </dgm:pt>
    <dgm:pt modelId="{4E2418AF-99C1-4BD5-90CF-D239AF85DC92}">
      <dgm:prSet phldrT="[Text]" custT="1"/>
      <dgm:spPr>
        <a:ln w="19050">
          <a:solidFill>
            <a:srgbClr val="92D050"/>
          </a:solidFill>
          <a:prstDash val="sysDash"/>
        </a:ln>
      </dgm:spPr>
      <dgm:t>
        <a:bodyPr/>
        <a:lstStyle/>
        <a:p>
          <a:r>
            <a: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Formatting</a:t>
          </a:r>
          <a:endParaRPr lang="en-US" sz="20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927D8DCE-FEEA-41B3-B6AE-5CF33E9BEA5B}" type="parTrans" cxnId="{DB496E45-DFC4-476B-9D93-211CF7711E52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7751FD51-43B3-4E9D-B3CD-5C662965301C}" type="sibTrans" cxnId="{DB496E45-DFC4-476B-9D93-211CF7711E52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1A89B68C-6A86-4403-AA72-9E0BE42162AE}">
      <dgm:prSet phldrT="[Text]" custT="1"/>
      <dgm:spPr>
        <a:ln w="19050">
          <a:solidFill>
            <a:srgbClr val="92D050"/>
          </a:solidFill>
          <a:prstDash val="sysDash"/>
        </a:ln>
      </dgm:spPr>
      <dgm:t>
        <a:bodyPr/>
        <a:lstStyle/>
        <a:p>
          <a:r>
            <a: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Formulas &amp; Functions </a:t>
          </a:r>
          <a:endParaRPr lang="en-US" sz="20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4643A5AE-EFBC-450A-A14D-67AFFB0DED1E}" type="parTrans" cxnId="{7ECEF013-693D-4E26-BC28-A5770988CE69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ECE77558-9D9B-42F8-9425-C1B7E9F515E9}" type="sibTrans" cxnId="{7ECEF013-693D-4E26-BC28-A5770988CE69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C1C83022-FF72-4BE7-9F02-036787CE07DE}">
      <dgm:prSet phldrT="[Text]" custT="1"/>
      <dgm:spPr>
        <a:ln w="19050">
          <a:solidFill>
            <a:srgbClr val="92D050"/>
          </a:solidFill>
          <a:prstDash val="sysDash"/>
        </a:ln>
      </dgm:spPr>
      <dgm:t>
        <a:bodyPr/>
        <a:lstStyle/>
        <a:p>
          <a:r>
            <a: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Chart</a:t>
          </a:r>
          <a:endParaRPr lang="en-US" sz="20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784AB926-6DAC-4DAF-81C6-379FD14FA32C}" type="parTrans" cxnId="{6A4F7399-662C-49EB-A552-358DE0EEC0EF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BF675E5A-7CDC-4454-BB92-6E16CF0480EE}" type="sibTrans" cxnId="{6A4F7399-662C-49EB-A552-358DE0EEC0EF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83859DBF-8CA6-4C32-A18A-5BC09EF75186}">
      <dgm:prSet phldrT="[Text]" custT="1"/>
      <dgm:spPr>
        <a:ln w="19050">
          <a:solidFill>
            <a:srgbClr val="92D050"/>
          </a:solidFill>
          <a:prstDash val="sysDash"/>
        </a:ln>
      </dgm:spPr>
      <dgm:t>
        <a:bodyPr/>
        <a:lstStyle/>
        <a:p>
          <a:r>
            <a: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Printing</a:t>
          </a:r>
          <a:endParaRPr lang="en-US" sz="20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B4029C7F-6A4E-4AA8-8ED8-857DA96466B9}" type="parTrans" cxnId="{80CDDAA8-1C11-416F-AED3-F3D104C97980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B5A0EF5F-7945-45F6-BF90-2554465AAD0D}" type="sibTrans" cxnId="{80CDDAA8-1C11-416F-AED3-F3D104C97980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A44D7CA9-7F81-4BC3-BE41-0B9F00FCEF6F}">
      <dgm:prSet custT="1"/>
      <dgm:spPr>
        <a:ln w="19050">
          <a:solidFill>
            <a:srgbClr val="92D050"/>
          </a:solidFill>
          <a:prstDash val="sysDash"/>
        </a:ln>
      </dgm:spPr>
      <dgm:t>
        <a:bodyPr/>
        <a:lstStyle/>
        <a:p>
          <a:r>
            <a: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Getting Started</a:t>
          </a:r>
          <a:endParaRPr lang="en-GB" sz="2000" dirty="0">
            <a:latin typeface="Microsoft YaHei" panose="020B0503020204020204" pitchFamily="34" charset="-122"/>
            <a:ea typeface="Microsoft YaHei" panose="020B0503020204020204" pitchFamily="34" charset="-122"/>
            <a:cs typeface="Calibri" panose="020F0502020204030204" pitchFamily="34" charset="0"/>
          </a:endParaRPr>
        </a:p>
      </dgm:t>
    </dgm:pt>
    <dgm:pt modelId="{B25E3CCB-32A5-4FB1-BC29-91DF4467B4A1}" type="parTrans" cxnId="{E5DF94FC-B6B3-4930-930D-60F675A7824C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A2AA33F4-F792-4AF9-8443-E2B033F72777}" type="sibTrans" cxnId="{E5DF94FC-B6B3-4930-930D-60F675A7824C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96DD2628-7B69-4830-A796-2FFA1948CA13}">
      <dgm:prSet custT="1"/>
      <dgm:spPr>
        <a:ln w="19050">
          <a:solidFill>
            <a:srgbClr val="92D050"/>
          </a:solidFill>
          <a:prstDash val="sysDash"/>
        </a:ln>
      </dgm:spPr>
      <dgm:t>
        <a:bodyPr/>
        <a:lstStyle/>
        <a:p>
          <a:r>
            <a: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Cells</a:t>
          </a:r>
          <a:endParaRPr lang="en-GB" sz="2000" dirty="0">
            <a:latin typeface="Microsoft YaHei" panose="020B0503020204020204" pitchFamily="34" charset="-122"/>
            <a:ea typeface="Microsoft YaHei" panose="020B0503020204020204" pitchFamily="34" charset="-122"/>
            <a:cs typeface="Calibri" panose="020F0502020204030204" pitchFamily="34" charset="0"/>
          </a:endParaRPr>
        </a:p>
      </dgm:t>
    </dgm:pt>
    <dgm:pt modelId="{3FE0E04D-B82B-4F16-A6A9-C73BD0ED85B5}" type="parTrans" cxnId="{8C2BA375-7259-488D-A06A-BB3807A446E2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D0F5C12B-13FC-4FF7-B878-11E3559196B0}" type="sibTrans" cxnId="{8C2BA375-7259-488D-A06A-BB3807A446E2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E66B5BA0-0CBF-4D52-85E2-7090B5D16607}">
      <dgm:prSet custT="1"/>
      <dgm:spPr>
        <a:ln w="19050">
          <a:solidFill>
            <a:srgbClr val="92D050"/>
          </a:solidFill>
          <a:prstDash val="sysDash"/>
        </a:ln>
      </dgm:spPr>
      <dgm:t>
        <a:bodyPr/>
        <a:lstStyle/>
        <a:p>
          <a:r>
            <a: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Workbooks &amp; Worksheets</a:t>
          </a:r>
          <a:endParaRPr lang="en-GB" sz="2000" dirty="0">
            <a:latin typeface="Microsoft YaHei" panose="020B0503020204020204" pitchFamily="34" charset="-122"/>
            <a:ea typeface="Microsoft YaHei" panose="020B0503020204020204" pitchFamily="34" charset="-122"/>
            <a:cs typeface="Calibri" panose="020F0502020204030204" pitchFamily="34" charset="0"/>
          </a:endParaRPr>
        </a:p>
      </dgm:t>
    </dgm:pt>
    <dgm:pt modelId="{F44FC3E8-3F17-4286-81A8-D0266B95AFA5}" type="parTrans" cxnId="{7F93BC18-827E-4C58-AACD-A0F7D4EFD766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D1931B09-8734-4524-8E4D-D3A136A642A5}" type="sibTrans" cxnId="{7F93BC18-827E-4C58-AACD-A0F7D4EFD766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D3DA4EF8-02E4-477C-88F6-3D337CE05C13}" type="pres">
      <dgm:prSet presAssocID="{D71969E1-06AC-4F59-9432-8EBD551CC89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C9E6E92-21D0-4C3D-BBC0-8094F630887B}" type="pres">
      <dgm:prSet presAssocID="{A44D7CA9-7F81-4BC3-BE41-0B9F00FCEF6F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D0D1C2-4CCC-4D5C-89EA-151DE10EBC60}" type="pres">
      <dgm:prSet presAssocID="{A2AA33F4-F792-4AF9-8443-E2B033F72777}" presName="sibTrans" presStyleCnt="0"/>
      <dgm:spPr/>
    </dgm:pt>
    <dgm:pt modelId="{CBC004D0-AE1B-4265-A573-0EA0C7EC139C}" type="pres">
      <dgm:prSet presAssocID="{96DD2628-7B69-4830-A796-2FFA1948CA13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3A8F9B-F600-4E96-B046-706C88B0195D}" type="pres">
      <dgm:prSet presAssocID="{D0F5C12B-13FC-4FF7-B878-11E3559196B0}" presName="sibTrans" presStyleCnt="0"/>
      <dgm:spPr/>
    </dgm:pt>
    <dgm:pt modelId="{7A6834A9-F6E7-44EA-9BB7-9F9424894E22}" type="pres">
      <dgm:prSet presAssocID="{E66B5BA0-0CBF-4D52-85E2-7090B5D16607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7DB521-BC87-45F0-A7E3-AAF1CC85396E}" type="pres">
      <dgm:prSet presAssocID="{D1931B09-8734-4524-8E4D-D3A136A642A5}" presName="sibTrans" presStyleCnt="0"/>
      <dgm:spPr/>
    </dgm:pt>
    <dgm:pt modelId="{A1BF6BC2-9373-4EA4-860A-FD7C15DF85E1}" type="pres">
      <dgm:prSet presAssocID="{4E2418AF-99C1-4BD5-90CF-D239AF85DC92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6E8897-BE5B-4755-B08A-34FC7A6A02B9}" type="pres">
      <dgm:prSet presAssocID="{7751FD51-43B3-4E9D-B3CD-5C662965301C}" presName="sibTrans" presStyleCnt="0"/>
      <dgm:spPr/>
    </dgm:pt>
    <dgm:pt modelId="{1FD65311-35B5-4EE8-9880-7954CD38EEBD}" type="pres">
      <dgm:prSet presAssocID="{1A89B68C-6A86-4403-AA72-9E0BE42162AE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184CECB-FD7B-4135-8AC3-732B16291BF9}" type="pres">
      <dgm:prSet presAssocID="{ECE77558-9D9B-42F8-9425-C1B7E9F515E9}" presName="sibTrans" presStyleCnt="0"/>
      <dgm:spPr/>
    </dgm:pt>
    <dgm:pt modelId="{CF01FBB8-E9AA-4ABA-BB25-E2553DA5723E}" type="pres">
      <dgm:prSet presAssocID="{C1C83022-FF72-4BE7-9F02-036787CE07DE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CEC7A33-ADF5-4812-BCA9-14EAF07C6C37}" type="pres">
      <dgm:prSet presAssocID="{BF675E5A-7CDC-4454-BB92-6E16CF0480EE}" presName="sibTrans" presStyleCnt="0"/>
      <dgm:spPr/>
    </dgm:pt>
    <dgm:pt modelId="{DB283E67-9903-43BB-A2C4-EC87CDD4453D}" type="pres">
      <dgm:prSet presAssocID="{83859DBF-8CA6-4C32-A18A-5BC09EF75186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ECEF013-693D-4E26-BC28-A5770988CE69}" srcId="{D71969E1-06AC-4F59-9432-8EBD551CC896}" destId="{1A89B68C-6A86-4403-AA72-9E0BE42162AE}" srcOrd="4" destOrd="0" parTransId="{4643A5AE-EFBC-450A-A14D-67AFFB0DED1E}" sibTransId="{ECE77558-9D9B-42F8-9425-C1B7E9F515E9}"/>
    <dgm:cxn modelId="{FEA82DA0-3547-4242-8525-B60BAA0C8760}" type="presOf" srcId="{83859DBF-8CA6-4C32-A18A-5BC09EF75186}" destId="{DB283E67-9903-43BB-A2C4-EC87CDD4453D}" srcOrd="0" destOrd="0" presId="urn:microsoft.com/office/officeart/2005/8/layout/default"/>
    <dgm:cxn modelId="{80CDDAA8-1C11-416F-AED3-F3D104C97980}" srcId="{D71969E1-06AC-4F59-9432-8EBD551CC896}" destId="{83859DBF-8CA6-4C32-A18A-5BC09EF75186}" srcOrd="6" destOrd="0" parTransId="{B4029C7F-6A4E-4AA8-8ED8-857DA96466B9}" sibTransId="{B5A0EF5F-7945-45F6-BF90-2554465AAD0D}"/>
    <dgm:cxn modelId="{8C2BA375-7259-488D-A06A-BB3807A446E2}" srcId="{D71969E1-06AC-4F59-9432-8EBD551CC896}" destId="{96DD2628-7B69-4830-A796-2FFA1948CA13}" srcOrd="1" destOrd="0" parTransId="{3FE0E04D-B82B-4F16-A6A9-C73BD0ED85B5}" sibTransId="{D0F5C12B-13FC-4FF7-B878-11E3559196B0}"/>
    <dgm:cxn modelId="{E5DF94FC-B6B3-4930-930D-60F675A7824C}" srcId="{D71969E1-06AC-4F59-9432-8EBD551CC896}" destId="{A44D7CA9-7F81-4BC3-BE41-0B9F00FCEF6F}" srcOrd="0" destOrd="0" parTransId="{B25E3CCB-32A5-4FB1-BC29-91DF4467B4A1}" sibTransId="{A2AA33F4-F792-4AF9-8443-E2B033F72777}"/>
    <dgm:cxn modelId="{D69224B0-08B9-41D6-9475-D568F6ED630D}" type="presOf" srcId="{4E2418AF-99C1-4BD5-90CF-D239AF85DC92}" destId="{A1BF6BC2-9373-4EA4-860A-FD7C15DF85E1}" srcOrd="0" destOrd="0" presId="urn:microsoft.com/office/officeart/2005/8/layout/default"/>
    <dgm:cxn modelId="{053DAF26-18B8-4B7E-A975-5D6B788BFCA4}" type="presOf" srcId="{A44D7CA9-7F81-4BC3-BE41-0B9F00FCEF6F}" destId="{FC9E6E92-21D0-4C3D-BBC0-8094F630887B}" srcOrd="0" destOrd="0" presId="urn:microsoft.com/office/officeart/2005/8/layout/default"/>
    <dgm:cxn modelId="{A56B662A-EDE9-41A6-A8F7-8C244FE294BB}" type="presOf" srcId="{E66B5BA0-0CBF-4D52-85E2-7090B5D16607}" destId="{7A6834A9-F6E7-44EA-9BB7-9F9424894E22}" srcOrd="0" destOrd="0" presId="urn:microsoft.com/office/officeart/2005/8/layout/default"/>
    <dgm:cxn modelId="{DB496E45-DFC4-476B-9D93-211CF7711E52}" srcId="{D71969E1-06AC-4F59-9432-8EBD551CC896}" destId="{4E2418AF-99C1-4BD5-90CF-D239AF85DC92}" srcOrd="3" destOrd="0" parTransId="{927D8DCE-FEEA-41B3-B6AE-5CF33E9BEA5B}" sibTransId="{7751FD51-43B3-4E9D-B3CD-5C662965301C}"/>
    <dgm:cxn modelId="{B492B680-2C17-4CF1-BD06-CC900ADD2318}" type="presOf" srcId="{1A89B68C-6A86-4403-AA72-9E0BE42162AE}" destId="{1FD65311-35B5-4EE8-9880-7954CD38EEBD}" srcOrd="0" destOrd="0" presId="urn:microsoft.com/office/officeart/2005/8/layout/default"/>
    <dgm:cxn modelId="{7F75A7DF-4024-47FA-A8BC-7DC8ECB46EAA}" type="presOf" srcId="{96DD2628-7B69-4830-A796-2FFA1948CA13}" destId="{CBC004D0-AE1B-4265-A573-0EA0C7EC139C}" srcOrd="0" destOrd="0" presId="urn:microsoft.com/office/officeart/2005/8/layout/default"/>
    <dgm:cxn modelId="{6A4F7399-662C-49EB-A552-358DE0EEC0EF}" srcId="{D71969E1-06AC-4F59-9432-8EBD551CC896}" destId="{C1C83022-FF72-4BE7-9F02-036787CE07DE}" srcOrd="5" destOrd="0" parTransId="{784AB926-6DAC-4DAF-81C6-379FD14FA32C}" sibTransId="{BF675E5A-7CDC-4454-BB92-6E16CF0480EE}"/>
    <dgm:cxn modelId="{7F93BC18-827E-4C58-AACD-A0F7D4EFD766}" srcId="{D71969E1-06AC-4F59-9432-8EBD551CC896}" destId="{E66B5BA0-0CBF-4D52-85E2-7090B5D16607}" srcOrd="2" destOrd="0" parTransId="{F44FC3E8-3F17-4286-81A8-D0266B95AFA5}" sibTransId="{D1931B09-8734-4524-8E4D-D3A136A642A5}"/>
    <dgm:cxn modelId="{1AC95B0A-E18A-4ABE-ACCB-D2E808F4F64C}" type="presOf" srcId="{C1C83022-FF72-4BE7-9F02-036787CE07DE}" destId="{CF01FBB8-E9AA-4ABA-BB25-E2553DA5723E}" srcOrd="0" destOrd="0" presId="urn:microsoft.com/office/officeart/2005/8/layout/default"/>
    <dgm:cxn modelId="{0F32A119-87A5-4ED5-BEB8-0054A85D98E7}" type="presOf" srcId="{D71969E1-06AC-4F59-9432-8EBD551CC896}" destId="{D3DA4EF8-02E4-477C-88F6-3D337CE05C13}" srcOrd="0" destOrd="0" presId="urn:microsoft.com/office/officeart/2005/8/layout/default"/>
    <dgm:cxn modelId="{CBEB2992-465E-4475-841C-513DB714FB82}" type="presParOf" srcId="{D3DA4EF8-02E4-477C-88F6-3D337CE05C13}" destId="{FC9E6E92-21D0-4C3D-BBC0-8094F630887B}" srcOrd="0" destOrd="0" presId="urn:microsoft.com/office/officeart/2005/8/layout/default"/>
    <dgm:cxn modelId="{4A159AF9-FEA6-417C-9D41-97DD8D321433}" type="presParOf" srcId="{D3DA4EF8-02E4-477C-88F6-3D337CE05C13}" destId="{69D0D1C2-4CCC-4D5C-89EA-151DE10EBC60}" srcOrd="1" destOrd="0" presId="urn:microsoft.com/office/officeart/2005/8/layout/default"/>
    <dgm:cxn modelId="{625483FB-E92C-4E95-A1AB-3BE6A02E3B42}" type="presParOf" srcId="{D3DA4EF8-02E4-477C-88F6-3D337CE05C13}" destId="{CBC004D0-AE1B-4265-A573-0EA0C7EC139C}" srcOrd="2" destOrd="0" presId="urn:microsoft.com/office/officeart/2005/8/layout/default"/>
    <dgm:cxn modelId="{575437F6-7DC4-42B5-8523-2D2167251742}" type="presParOf" srcId="{D3DA4EF8-02E4-477C-88F6-3D337CE05C13}" destId="{4A3A8F9B-F600-4E96-B046-706C88B0195D}" srcOrd="3" destOrd="0" presId="urn:microsoft.com/office/officeart/2005/8/layout/default"/>
    <dgm:cxn modelId="{EFF413BF-DEBF-4D7F-8C41-57AF5835CD69}" type="presParOf" srcId="{D3DA4EF8-02E4-477C-88F6-3D337CE05C13}" destId="{7A6834A9-F6E7-44EA-9BB7-9F9424894E22}" srcOrd="4" destOrd="0" presId="urn:microsoft.com/office/officeart/2005/8/layout/default"/>
    <dgm:cxn modelId="{B860556E-8A10-4FF7-9BAC-E749C8D17AC6}" type="presParOf" srcId="{D3DA4EF8-02E4-477C-88F6-3D337CE05C13}" destId="{467DB521-BC87-45F0-A7E3-AAF1CC85396E}" srcOrd="5" destOrd="0" presId="urn:microsoft.com/office/officeart/2005/8/layout/default"/>
    <dgm:cxn modelId="{C3C98836-7980-40BB-A131-195FD3B3C1FA}" type="presParOf" srcId="{D3DA4EF8-02E4-477C-88F6-3D337CE05C13}" destId="{A1BF6BC2-9373-4EA4-860A-FD7C15DF85E1}" srcOrd="6" destOrd="0" presId="urn:microsoft.com/office/officeart/2005/8/layout/default"/>
    <dgm:cxn modelId="{728BCCBB-AA8B-4281-868E-AB58FB6F0235}" type="presParOf" srcId="{D3DA4EF8-02E4-477C-88F6-3D337CE05C13}" destId="{696E8897-BE5B-4755-B08A-34FC7A6A02B9}" srcOrd="7" destOrd="0" presId="urn:microsoft.com/office/officeart/2005/8/layout/default"/>
    <dgm:cxn modelId="{3D0EAED5-07F9-4A7A-B598-05A486687AE7}" type="presParOf" srcId="{D3DA4EF8-02E4-477C-88F6-3D337CE05C13}" destId="{1FD65311-35B5-4EE8-9880-7954CD38EEBD}" srcOrd="8" destOrd="0" presId="urn:microsoft.com/office/officeart/2005/8/layout/default"/>
    <dgm:cxn modelId="{10FAE6C7-636F-499A-9BC7-C43A083E7908}" type="presParOf" srcId="{D3DA4EF8-02E4-477C-88F6-3D337CE05C13}" destId="{C184CECB-FD7B-4135-8AC3-732B16291BF9}" srcOrd="9" destOrd="0" presId="urn:microsoft.com/office/officeart/2005/8/layout/default"/>
    <dgm:cxn modelId="{9DF7AE20-7D52-4959-9AC2-68DB39D88B1E}" type="presParOf" srcId="{D3DA4EF8-02E4-477C-88F6-3D337CE05C13}" destId="{CF01FBB8-E9AA-4ABA-BB25-E2553DA5723E}" srcOrd="10" destOrd="0" presId="urn:microsoft.com/office/officeart/2005/8/layout/default"/>
    <dgm:cxn modelId="{5DF93F32-F863-42CD-B468-42FDE32480DC}" type="presParOf" srcId="{D3DA4EF8-02E4-477C-88F6-3D337CE05C13}" destId="{3CEC7A33-ADF5-4812-BCA9-14EAF07C6C37}" srcOrd="11" destOrd="0" presId="urn:microsoft.com/office/officeart/2005/8/layout/default"/>
    <dgm:cxn modelId="{EA0EFD83-D598-49CA-AC55-0AD2A99EABA9}" type="presParOf" srcId="{D3DA4EF8-02E4-477C-88F6-3D337CE05C13}" destId="{DB283E67-9903-43BB-A2C4-EC87CDD4453D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A8DDDA-E37A-4AB5-9B37-4E27261F9F3D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16A842A-5724-4F0D-9809-484644AD375B}">
      <dgm:prSet phldrT="[Text]"/>
      <dgm:spPr/>
      <dgm:t>
        <a:bodyPr/>
        <a:lstStyle/>
        <a:p>
          <a:r>
            <a:rPr lang="en-US" dirty="0" smtClean="0"/>
            <a:t>Logical</a:t>
          </a:r>
          <a:endParaRPr lang="en-US" dirty="0"/>
        </a:p>
      </dgm:t>
    </dgm:pt>
    <dgm:pt modelId="{1FEA78B2-0792-4044-A7FF-F9F986A34E80}" type="parTrans" cxnId="{2FE80648-8CCD-4E99-8BD7-FE5229631637}">
      <dgm:prSet/>
      <dgm:spPr/>
      <dgm:t>
        <a:bodyPr/>
        <a:lstStyle/>
        <a:p>
          <a:endParaRPr lang="en-US"/>
        </a:p>
      </dgm:t>
    </dgm:pt>
    <dgm:pt modelId="{3531DF51-3BAE-4CC6-8355-5F477D204C20}" type="sibTrans" cxnId="{2FE80648-8CCD-4E99-8BD7-FE5229631637}">
      <dgm:prSet/>
      <dgm:spPr/>
      <dgm:t>
        <a:bodyPr/>
        <a:lstStyle/>
        <a:p>
          <a:endParaRPr lang="en-US"/>
        </a:p>
      </dgm:t>
    </dgm:pt>
    <dgm:pt modelId="{8D1D7986-B59A-4D0F-A7DC-D21BE2CBE91B}">
      <dgm:prSet phldrT="[Text]"/>
      <dgm:spPr/>
      <dgm:t>
        <a:bodyPr/>
        <a:lstStyle/>
        <a:p>
          <a:r>
            <a:rPr lang="en-US" dirty="0" smtClean="0"/>
            <a:t>False</a:t>
          </a:r>
          <a:endParaRPr lang="en-US" dirty="0"/>
        </a:p>
      </dgm:t>
    </dgm:pt>
    <dgm:pt modelId="{6F8BBDFB-3FC3-44A7-AE4B-21A78EDFF283}" type="parTrans" cxnId="{7E002E66-3D9A-46FD-AA02-A6548F509FF0}">
      <dgm:prSet/>
      <dgm:spPr/>
      <dgm:t>
        <a:bodyPr/>
        <a:lstStyle/>
        <a:p>
          <a:endParaRPr lang="en-US"/>
        </a:p>
      </dgm:t>
    </dgm:pt>
    <dgm:pt modelId="{6B6E053E-8208-4E8A-8EDF-D0ECFDB30918}" type="sibTrans" cxnId="{7E002E66-3D9A-46FD-AA02-A6548F509FF0}">
      <dgm:prSet/>
      <dgm:spPr/>
      <dgm:t>
        <a:bodyPr/>
        <a:lstStyle/>
        <a:p>
          <a:endParaRPr lang="en-US"/>
        </a:p>
      </dgm:t>
    </dgm:pt>
    <dgm:pt modelId="{F2C7A13B-7B67-43EB-B568-8E3A474ACD17}">
      <dgm:prSet phldrT="[Text]"/>
      <dgm:spPr/>
      <dgm:t>
        <a:bodyPr/>
        <a:lstStyle/>
        <a:p>
          <a:r>
            <a:rPr lang="en-US" dirty="0" smtClean="0"/>
            <a:t>True</a:t>
          </a:r>
          <a:endParaRPr lang="en-US" dirty="0"/>
        </a:p>
      </dgm:t>
    </dgm:pt>
    <dgm:pt modelId="{D112DFFC-67C0-40A7-B271-2A2B345E54DB}" type="sibTrans" cxnId="{8886FABA-6E23-49F6-B10D-34BE114BB660}">
      <dgm:prSet/>
      <dgm:spPr/>
      <dgm:t>
        <a:bodyPr/>
        <a:lstStyle/>
        <a:p>
          <a:endParaRPr lang="en-US"/>
        </a:p>
      </dgm:t>
    </dgm:pt>
    <dgm:pt modelId="{AEFB3ED0-50C9-43C9-805C-7165878880D1}" type="parTrans" cxnId="{8886FABA-6E23-49F6-B10D-34BE114BB660}">
      <dgm:prSet/>
      <dgm:spPr/>
      <dgm:t>
        <a:bodyPr/>
        <a:lstStyle/>
        <a:p>
          <a:endParaRPr lang="en-US"/>
        </a:p>
      </dgm:t>
    </dgm:pt>
    <dgm:pt modelId="{E2730303-7CBF-4B2A-9813-CD385FF9D89C}">
      <dgm:prSet/>
      <dgm:spPr/>
      <dgm:t>
        <a:bodyPr/>
        <a:lstStyle/>
        <a:p>
          <a:endParaRPr lang="en-US"/>
        </a:p>
      </dgm:t>
    </dgm:pt>
    <dgm:pt modelId="{9E43A41D-2960-47BE-8754-F71E75824F0E}" type="parTrans" cxnId="{989BEA90-48BD-49B9-B5B2-3CE1372DC3F6}">
      <dgm:prSet/>
      <dgm:spPr/>
      <dgm:t>
        <a:bodyPr/>
        <a:lstStyle/>
        <a:p>
          <a:endParaRPr lang="en-US"/>
        </a:p>
      </dgm:t>
    </dgm:pt>
    <dgm:pt modelId="{0AA67DB4-5D59-491F-B8E5-DEA3898C5F73}" type="sibTrans" cxnId="{989BEA90-48BD-49B9-B5B2-3CE1372DC3F6}">
      <dgm:prSet/>
      <dgm:spPr/>
      <dgm:t>
        <a:bodyPr/>
        <a:lstStyle/>
        <a:p>
          <a:endParaRPr lang="en-US"/>
        </a:p>
      </dgm:t>
    </dgm:pt>
    <dgm:pt modelId="{3F33F0CD-6A5C-491D-B485-1BA84B529D15}" type="pres">
      <dgm:prSet presAssocID="{ACA8DDDA-E37A-4AB5-9B37-4E27261F9F3D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078D34E-C5E5-48B6-81EB-2AC3433CA062}" type="pres">
      <dgm:prSet presAssocID="{D16A842A-5724-4F0D-9809-484644AD375B}" presName="singleCycle" presStyleCnt="0"/>
      <dgm:spPr/>
    </dgm:pt>
    <dgm:pt modelId="{9B5CA9E8-F257-4A62-8134-BC90B2EEF7B1}" type="pres">
      <dgm:prSet presAssocID="{D16A842A-5724-4F0D-9809-484644AD375B}" presName="singleCenter" presStyleLbl="node1" presStyleIdx="0" presStyleCnt="3" custScaleX="278873">
        <dgm:presLayoutVars>
          <dgm:chMax val="7"/>
          <dgm:chPref val="7"/>
        </dgm:presLayoutVars>
      </dgm:prSet>
      <dgm:spPr/>
      <dgm:t>
        <a:bodyPr/>
        <a:lstStyle/>
        <a:p>
          <a:endParaRPr lang="en-US"/>
        </a:p>
      </dgm:t>
    </dgm:pt>
    <dgm:pt modelId="{261CD318-19E2-4BAF-AA79-2CE2B95BDB0F}" type="pres">
      <dgm:prSet presAssocID="{AEFB3ED0-50C9-43C9-805C-7165878880D1}" presName="Name56" presStyleLbl="parChTrans1D2" presStyleIdx="0" presStyleCnt="2"/>
      <dgm:spPr/>
      <dgm:t>
        <a:bodyPr/>
        <a:lstStyle/>
        <a:p>
          <a:endParaRPr lang="en-US"/>
        </a:p>
      </dgm:t>
    </dgm:pt>
    <dgm:pt modelId="{365DBDC3-0061-4D1F-9417-EDFF8AA062D5}" type="pres">
      <dgm:prSet presAssocID="{F2C7A13B-7B67-43EB-B568-8E3A474ACD17}" presName="text0" presStyleLbl="node1" presStyleIdx="1" presStyleCnt="3" custScaleX="29406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2243D0-880A-4FE4-908C-D4B7A3E3E963}" type="pres">
      <dgm:prSet presAssocID="{6F8BBDFB-3FC3-44A7-AE4B-21A78EDFF283}" presName="Name56" presStyleLbl="parChTrans1D2" presStyleIdx="1" presStyleCnt="2"/>
      <dgm:spPr/>
      <dgm:t>
        <a:bodyPr/>
        <a:lstStyle/>
        <a:p>
          <a:endParaRPr lang="en-US"/>
        </a:p>
      </dgm:t>
    </dgm:pt>
    <dgm:pt modelId="{651E3861-12F0-4DFD-8ABE-E9218B06CAED}" type="pres">
      <dgm:prSet presAssocID="{8D1D7986-B59A-4D0F-A7DC-D21BE2CBE91B}" presName="text0" presStyleLbl="node1" presStyleIdx="2" presStyleCnt="3" custScaleX="24595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9BEA90-48BD-49B9-B5B2-3CE1372DC3F6}" srcId="{ACA8DDDA-E37A-4AB5-9B37-4E27261F9F3D}" destId="{E2730303-7CBF-4B2A-9813-CD385FF9D89C}" srcOrd="1" destOrd="0" parTransId="{9E43A41D-2960-47BE-8754-F71E75824F0E}" sibTransId="{0AA67DB4-5D59-491F-B8E5-DEA3898C5F73}"/>
    <dgm:cxn modelId="{62C6940B-8349-4B01-A332-024C91A13F1D}" type="presOf" srcId="{AEFB3ED0-50C9-43C9-805C-7165878880D1}" destId="{261CD318-19E2-4BAF-AA79-2CE2B95BDB0F}" srcOrd="0" destOrd="0" presId="urn:microsoft.com/office/officeart/2008/layout/RadialCluster"/>
    <dgm:cxn modelId="{6E7CB7AD-2539-44C9-A577-93DE69017512}" type="presOf" srcId="{8D1D7986-B59A-4D0F-A7DC-D21BE2CBE91B}" destId="{651E3861-12F0-4DFD-8ABE-E9218B06CAED}" srcOrd="0" destOrd="0" presId="urn:microsoft.com/office/officeart/2008/layout/RadialCluster"/>
    <dgm:cxn modelId="{E76660A4-B77E-4C7F-882F-850C9AE9CA0E}" type="presOf" srcId="{6F8BBDFB-3FC3-44A7-AE4B-21A78EDFF283}" destId="{5D2243D0-880A-4FE4-908C-D4B7A3E3E963}" srcOrd="0" destOrd="0" presId="urn:microsoft.com/office/officeart/2008/layout/RadialCluster"/>
    <dgm:cxn modelId="{66A1E58C-1965-48E5-9160-41B1E0DF7A20}" type="presOf" srcId="{F2C7A13B-7B67-43EB-B568-8E3A474ACD17}" destId="{365DBDC3-0061-4D1F-9417-EDFF8AA062D5}" srcOrd="0" destOrd="0" presId="urn:microsoft.com/office/officeart/2008/layout/RadialCluster"/>
    <dgm:cxn modelId="{7E002E66-3D9A-46FD-AA02-A6548F509FF0}" srcId="{D16A842A-5724-4F0D-9809-484644AD375B}" destId="{8D1D7986-B59A-4D0F-A7DC-D21BE2CBE91B}" srcOrd="1" destOrd="0" parTransId="{6F8BBDFB-3FC3-44A7-AE4B-21A78EDFF283}" sibTransId="{6B6E053E-8208-4E8A-8EDF-D0ECFDB30918}"/>
    <dgm:cxn modelId="{8886FABA-6E23-49F6-B10D-34BE114BB660}" srcId="{D16A842A-5724-4F0D-9809-484644AD375B}" destId="{F2C7A13B-7B67-43EB-B568-8E3A474ACD17}" srcOrd="0" destOrd="0" parTransId="{AEFB3ED0-50C9-43C9-805C-7165878880D1}" sibTransId="{D112DFFC-67C0-40A7-B271-2A2B345E54DB}"/>
    <dgm:cxn modelId="{C3828D69-02D3-439A-979E-7F2EFE0803F3}" type="presOf" srcId="{ACA8DDDA-E37A-4AB5-9B37-4E27261F9F3D}" destId="{3F33F0CD-6A5C-491D-B485-1BA84B529D15}" srcOrd="0" destOrd="0" presId="urn:microsoft.com/office/officeart/2008/layout/RadialCluster"/>
    <dgm:cxn modelId="{2FE80648-8CCD-4E99-8BD7-FE5229631637}" srcId="{ACA8DDDA-E37A-4AB5-9B37-4E27261F9F3D}" destId="{D16A842A-5724-4F0D-9809-484644AD375B}" srcOrd="0" destOrd="0" parTransId="{1FEA78B2-0792-4044-A7FF-F9F986A34E80}" sibTransId="{3531DF51-3BAE-4CC6-8355-5F477D204C20}"/>
    <dgm:cxn modelId="{EB04CF93-BD32-4BAF-8810-0D7639198230}" type="presOf" srcId="{D16A842A-5724-4F0D-9809-484644AD375B}" destId="{9B5CA9E8-F257-4A62-8134-BC90B2EEF7B1}" srcOrd="0" destOrd="0" presId="urn:microsoft.com/office/officeart/2008/layout/RadialCluster"/>
    <dgm:cxn modelId="{89E3AA2D-7E00-45B9-8CDD-23D1F0F14CFF}" type="presParOf" srcId="{3F33F0CD-6A5C-491D-B485-1BA84B529D15}" destId="{E078D34E-C5E5-48B6-81EB-2AC3433CA062}" srcOrd="0" destOrd="0" presId="urn:microsoft.com/office/officeart/2008/layout/RadialCluster"/>
    <dgm:cxn modelId="{490F92F5-C3B1-4D70-AF29-5037A85557DA}" type="presParOf" srcId="{E078D34E-C5E5-48B6-81EB-2AC3433CA062}" destId="{9B5CA9E8-F257-4A62-8134-BC90B2EEF7B1}" srcOrd="0" destOrd="0" presId="urn:microsoft.com/office/officeart/2008/layout/RadialCluster"/>
    <dgm:cxn modelId="{4204E49C-AAA5-482C-9243-A327C3A145BB}" type="presParOf" srcId="{E078D34E-C5E5-48B6-81EB-2AC3433CA062}" destId="{261CD318-19E2-4BAF-AA79-2CE2B95BDB0F}" srcOrd="1" destOrd="0" presId="urn:microsoft.com/office/officeart/2008/layout/RadialCluster"/>
    <dgm:cxn modelId="{FCAE454A-C608-49C1-A22A-BFEEC1A569A7}" type="presParOf" srcId="{E078D34E-C5E5-48B6-81EB-2AC3433CA062}" destId="{365DBDC3-0061-4D1F-9417-EDFF8AA062D5}" srcOrd="2" destOrd="0" presId="urn:microsoft.com/office/officeart/2008/layout/RadialCluster"/>
    <dgm:cxn modelId="{AEC377BD-0DAC-4F0D-8966-DA9A5771EC70}" type="presParOf" srcId="{E078D34E-C5E5-48B6-81EB-2AC3433CA062}" destId="{5D2243D0-880A-4FE4-908C-D4B7A3E3E963}" srcOrd="3" destOrd="0" presId="urn:microsoft.com/office/officeart/2008/layout/RadialCluster"/>
    <dgm:cxn modelId="{B741E454-ADF2-4866-8124-E66F47B4A8DD}" type="presParOf" srcId="{E078D34E-C5E5-48B6-81EB-2AC3433CA062}" destId="{651E3861-12F0-4DFD-8ABE-E9218B06CAED}" srcOrd="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A8DDDA-E37A-4AB5-9B37-4E27261F9F3D}" type="doc">
      <dgm:prSet loTypeId="urn:microsoft.com/office/officeart/2008/layout/RadialCluster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16A842A-5724-4F0D-9809-484644AD375B}">
      <dgm:prSet phldrT="[Text]"/>
      <dgm:spPr/>
      <dgm:t>
        <a:bodyPr/>
        <a:lstStyle/>
        <a:p>
          <a:r>
            <a:rPr lang="en-US" dirty="0" smtClean="0"/>
            <a:t>E1=500</a:t>
          </a:r>
          <a:endParaRPr lang="en-US" dirty="0"/>
        </a:p>
      </dgm:t>
    </dgm:pt>
    <dgm:pt modelId="{1FEA78B2-0792-4044-A7FF-F9F986A34E80}" type="parTrans" cxnId="{2FE80648-8CCD-4E99-8BD7-FE5229631637}">
      <dgm:prSet/>
      <dgm:spPr/>
      <dgm:t>
        <a:bodyPr/>
        <a:lstStyle/>
        <a:p>
          <a:endParaRPr lang="en-US"/>
        </a:p>
      </dgm:t>
    </dgm:pt>
    <dgm:pt modelId="{3531DF51-3BAE-4CC6-8355-5F477D204C20}" type="sibTrans" cxnId="{2FE80648-8CCD-4E99-8BD7-FE5229631637}">
      <dgm:prSet/>
      <dgm:spPr/>
      <dgm:t>
        <a:bodyPr/>
        <a:lstStyle/>
        <a:p>
          <a:endParaRPr lang="en-US"/>
        </a:p>
      </dgm:t>
    </dgm:pt>
    <dgm:pt modelId="{8D1D7986-B59A-4D0F-A7DC-D21BE2CBE91B}">
      <dgm:prSet phldrT="[Text]"/>
      <dgm:spPr/>
      <dgm:t>
        <a:bodyPr/>
        <a:lstStyle/>
        <a:p>
          <a:r>
            <a:rPr lang="en-US" dirty="0" smtClean="0"/>
            <a:t>E1/2</a:t>
          </a:r>
          <a:endParaRPr lang="en-US" dirty="0"/>
        </a:p>
      </dgm:t>
    </dgm:pt>
    <dgm:pt modelId="{6F8BBDFB-3FC3-44A7-AE4B-21A78EDFF283}" type="parTrans" cxnId="{7E002E66-3D9A-46FD-AA02-A6548F509FF0}">
      <dgm:prSet/>
      <dgm:spPr/>
      <dgm:t>
        <a:bodyPr/>
        <a:lstStyle/>
        <a:p>
          <a:endParaRPr lang="en-US"/>
        </a:p>
      </dgm:t>
    </dgm:pt>
    <dgm:pt modelId="{6B6E053E-8208-4E8A-8EDF-D0ECFDB30918}" type="sibTrans" cxnId="{7E002E66-3D9A-46FD-AA02-A6548F509FF0}">
      <dgm:prSet/>
      <dgm:spPr/>
      <dgm:t>
        <a:bodyPr/>
        <a:lstStyle/>
        <a:p>
          <a:endParaRPr lang="en-US"/>
        </a:p>
      </dgm:t>
    </dgm:pt>
    <dgm:pt modelId="{F2C7A13B-7B67-43EB-B568-8E3A474ACD17}">
      <dgm:prSet phldrT="[Text]"/>
      <dgm:spPr/>
      <dgm:t>
        <a:bodyPr/>
        <a:lstStyle/>
        <a:p>
          <a:r>
            <a:rPr lang="en-US" dirty="0" smtClean="0"/>
            <a:t>E1*2</a:t>
          </a:r>
          <a:endParaRPr lang="en-US" dirty="0"/>
        </a:p>
      </dgm:t>
    </dgm:pt>
    <dgm:pt modelId="{D112DFFC-67C0-40A7-B271-2A2B345E54DB}" type="sibTrans" cxnId="{8886FABA-6E23-49F6-B10D-34BE114BB660}">
      <dgm:prSet/>
      <dgm:spPr/>
      <dgm:t>
        <a:bodyPr/>
        <a:lstStyle/>
        <a:p>
          <a:endParaRPr lang="en-US"/>
        </a:p>
      </dgm:t>
    </dgm:pt>
    <dgm:pt modelId="{AEFB3ED0-50C9-43C9-805C-7165878880D1}" type="parTrans" cxnId="{8886FABA-6E23-49F6-B10D-34BE114BB660}">
      <dgm:prSet/>
      <dgm:spPr/>
      <dgm:t>
        <a:bodyPr/>
        <a:lstStyle/>
        <a:p>
          <a:endParaRPr lang="en-US"/>
        </a:p>
      </dgm:t>
    </dgm:pt>
    <dgm:pt modelId="{E2730303-7CBF-4B2A-9813-CD385FF9D89C}">
      <dgm:prSet/>
      <dgm:spPr/>
      <dgm:t>
        <a:bodyPr/>
        <a:lstStyle/>
        <a:p>
          <a:endParaRPr lang="en-US" dirty="0"/>
        </a:p>
      </dgm:t>
    </dgm:pt>
    <dgm:pt modelId="{9E43A41D-2960-47BE-8754-F71E75824F0E}" type="parTrans" cxnId="{989BEA90-48BD-49B9-B5B2-3CE1372DC3F6}">
      <dgm:prSet/>
      <dgm:spPr/>
      <dgm:t>
        <a:bodyPr/>
        <a:lstStyle/>
        <a:p>
          <a:endParaRPr lang="en-US"/>
        </a:p>
      </dgm:t>
    </dgm:pt>
    <dgm:pt modelId="{0AA67DB4-5D59-491F-B8E5-DEA3898C5F73}" type="sibTrans" cxnId="{989BEA90-48BD-49B9-B5B2-3CE1372DC3F6}">
      <dgm:prSet/>
      <dgm:spPr/>
      <dgm:t>
        <a:bodyPr/>
        <a:lstStyle/>
        <a:p>
          <a:endParaRPr lang="en-US"/>
        </a:p>
      </dgm:t>
    </dgm:pt>
    <dgm:pt modelId="{3F33F0CD-6A5C-491D-B485-1BA84B529D15}" type="pres">
      <dgm:prSet presAssocID="{ACA8DDDA-E37A-4AB5-9B37-4E27261F9F3D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078D34E-C5E5-48B6-81EB-2AC3433CA062}" type="pres">
      <dgm:prSet presAssocID="{D16A842A-5724-4F0D-9809-484644AD375B}" presName="singleCycle" presStyleCnt="0"/>
      <dgm:spPr/>
    </dgm:pt>
    <dgm:pt modelId="{9B5CA9E8-F257-4A62-8134-BC90B2EEF7B1}" type="pres">
      <dgm:prSet presAssocID="{D16A842A-5724-4F0D-9809-484644AD375B}" presName="singleCenter" presStyleLbl="node1" presStyleIdx="0" presStyleCnt="3" custScaleX="278873">
        <dgm:presLayoutVars>
          <dgm:chMax val="7"/>
          <dgm:chPref val="7"/>
        </dgm:presLayoutVars>
      </dgm:prSet>
      <dgm:spPr/>
      <dgm:t>
        <a:bodyPr/>
        <a:lstStyle/>
        <a:p>
          <a:endParaRPr lang="en-US"/>
        </a:p>
      </dgm:t>
    </dgm:pt>
    <dgm:pt modelId="{261CD318-19E2-4BAF-AA79-2CE2B95BDB0F}" type="pres">
      <dgm:prSet presAssocID="{AEFB3ED0-50C9-43C9-805C-7165878880D1}" presName="Name56" presStyleLbl="parChTrans1D2" presStyleIdx="0" presStyleCnt="2"/>
      <dgm:spPr/>
      <dgm:t>
        <a:bodyPr/>
        <a:lstStyle/>
        <a:p>
          <a:endParaRPr lang="en-US"/>
        </a:p>
      </dgm:t>
    </dgm:pt>
    <dgm:pt modelId="{365DBDC3-0061-4D1F-9417-EDFF8AA062D5}" type="pres">
      <dgm:prSet presAssocID="{F2C7A13B-7B67-43EB-B568-8E3A474ACD17}" presName="text0" presStyleLbl="node1" presStyleIdx="1" presStyleCnt="3" custScaleX="2673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2243D0-880A-4FE4-908C-D4B7A3E3E963}" type="pres">
      <dgm:prSet presAssocID="{6F8BBDFB-3FC3-44A7-AE4B-21A78EDFF283}" presName="Name56" presStyleLbl="parChTrans1D2" presStyleIdx="1" presStyleCnt="2"/>
      <dgm:spPr/>
      <dgm:t>
        <a:bodyPr/>
        <a:lstStyle/>
        <a:p>
          <a:endParaRPr lang="en-US"/>
        </a:p>
      </dgm:t>
    </dgm:pt>
    <dgm:pt modelId="{651E3861-12F0-4DFD-8ABE-E9218B06CAED}" type="pres">
      <dgm:prSet presAssocID="{8D1D7986-B59A-4D0F-A7DC-D21BE2CBE91B}" presName="text0" presStyleLbl="node1" presStyleIdx="2" presStyleCnt="3" custScaleX="245953" custRadScaleRad="1404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89BEA90-48BD-49B9-B5B2-3CE1372DC3F6}" srcId="{ACA8DDDA-E37A-4AB5-9B37-4E27261F9F3D}" destId="{E2730303-7CBF-4B2A-9813-CD385FF9D89C}" srcOrd="1" destOrd="0" parTransId="{9E43A41D-2960-47BE-8754-F71E75824F0E}" sibTransId="{0AA67DB4-5D59-491F-B8E5-DEA3898C5F73}"/>
    <dgm:cxn modelId="{545A301C-EB95-48FE-862D-4286ED9F112D}" type="presOf" srcId="{ACA8DDDA-E37A-4AB5-9B37-4E27261F9F3D}" destId="{3F33F0CD-6A5C-491D-B485-1BA84B529D15}" srcOrd="0" destOrd="0" presId="urn:microsoft.com/office/officeart/2008/layout/RadialCluster"/>
    <dgm:cxn modelId="{7E002E66-3D9A-46FD-AA02-A6548F509FF0}" srcId="{D16A842A-5724-4F0D-9809-484644AD375B}" destId="{8D1D7986-B59A-4D0F-A7DC-D21BE2CBE91B}" srcOrd="1" destOrd="0" parTransId="{6F8BBDFB-3FC3-44A7-AE4B-21A78EDFF283}" sibTransId="{6B6E053E-8208-4E8A-8EDF-D0ECFDB30918}"/>
    <dgm:cxn modelId="{8886FABA-6E23-49F6-B10D-34BE114BB660}" srcId="{D16A842A-5724-4F0D-9809-484644AD375B}" destId="{F2C7A13B-7B67-43EB-B568-8E3A474ACD17}" srcOrd="0" destOrd="0" parTransId="{AEFB3ED0-50C9-43C9-805C-7165878880D1}" sibTransId="{D112DFFC-67C0-40A7-B271-2A2B345E54DB}"/>
    <dgm:cxn modelId="{94F05048-82B9-448D-872D-45C42AF6AB12}" type="presOf" srcId="{D16A842A-5724-4F0D-9809-484644AD375B}" destId="{9B5CA9E8-F257-4A62-8134-BC90B2EEF7B1}" srcOrd="0" destOrd="0" presId="urn:microsoft.com/office/officeart/2008/layout/RadialCluster"/>
    <dgm:cxn modelId="{63AB4AE1-7DBA-47BD-8880-303634DBA8F3}" type="presOf" srcId="{8D1D7986-B59A-4D0F-A7DC-D21BE2CBE91B}" destId="{651E3861-12F0-4DFD-8ABE-E9218B06CAED}" srcOrd="0" destOrd="0" presId="urn:microsoft.com/office/officeart/2008/layout/RadialCluster"/>
    <dgm:cxn modelId="{805D1798-CE4E-4673-95B2-0CBE4035B97F}" type="presOf" srcId="{AEFB3ED0-50C9-43C9-805C-7165878880D1}" destId="{261CD318-19E2-4BAF-AA79-2CE2B95BDB0F}" srcOrd="0" destOrd="0" presId="urn:microsoft.com/office/officeart/2008/layout/RadialCluster"/>
    <dgm:cxn modelId="{B5E6A952-D59A-47AC-A4F8-C31B8093EDEE}" type="presOf" srcId="{6F8BBDFB-3FC3-44A7-AE4B-21A78EDFF283}" destId="{5D2243D0-880A-4FE4-908C-D4B7A3E3E963}" srcOrd="0" destOrd="0" presId="urn:microsoft.com/office/officeart/2008/layout/RadialCluster"/>
    <dgm:cxn modelId="{2FE80648-8CCD-4E99-8BD7-FE5229631637}" srcId="{ACA8DDDA-E37A-4AB5-9B37-4E27261F9F3D}" destId="{D16A842A-5724-4F0D-9809-484644AD375B}" srcOrd="0" destOrd="0" parTransId="{1FEA78B2-0792-4044-A7FF-F9F986A34E80}" sibTransId="{3531DF51-3BAE-4CC6-8355-5F477D204C20}"/>
    <dgm:cxn modelId="{BB969391-F89A-47D2-9F22-25B0DFC79F54}" type="presOf" srcId="{F2C7A13B-7B67-43EB-B568-8E3A474ACD17}" destId="{365DBDC3-0061-4D1F-9417-EDFF8AA062D5}" srcOrd="0" destOrd="0" presId="urn:microsoft.com/office/officeart/2008/layout/RadialCluster"/>
    <dgm:cxn modelId="{015EF7E2-54E0-463D-9797-BCFEE5F9F173}" type="presParOf" srcId="{3F33F0CD-6A5C-491D-B485-1BA84B529D15}" destId="{E078D34E-C5E5-48B6-81EB-2AC3433CA062}" srcOrd="0" destOrd="0" presId="urn:microsoft.com/office/officeart/2008/layout/RadialCluster"/>
    <dgm:cxn modelId="{9A95E0F4-373E-457B-9AC7-445DF24DDCB2}" type="presParOf" srcId="{E078D34E-C5E5-48B6-81EB-2AC3433CA062}" destId="{9B5CA9E8-F257-4A62-8134-BC90B2EEF7B1}" srcOrd="0" destOrd="0" presId="urn:microsoft.com/office/officeart/2008/layout/RadialCluster"/>
    <dgm:cxn modelId="{6D3BAC61-354B-4197-9D34-0F692B80A795}" type="presParOf" srcId="{E078D34E-C5E5-48B6-81EB-2AC3433CA062}" destId="{261CD318-19E2-4BAF-AA79-2CE2B95BDB0F}" srcOrd="1" destOrd="0" presId="urn:microsoft.com/office/officeart/2008/layout/RadialCluster"/>
    <dgm:cxn modelId="{DD9DD210-0A67-428E-AC6E-4E28FA16AC71}" type="presParOf" srcId="{E078D34E-C5E5-48B6-81EB-2AC3433CA062}" destId="{365DBDC3-0061-4D1F-9417-EDFF8AA062D5}" srcOrd="2" destOrd="0" presId="urn:microsoft.com/office/officeart/2008/layout/RadialCluster"/>
    <dgm:cxn modelId="{1C78747F-4C14-4C39-A7B1-82478C54F9EC}" type="presParOf" srcId="{E078D34E-C5E5-48B6-81EB-2AC3433CA062}" destId="{5D2243D0-880A-4FE4-908C-D4B7A3E3E963}" srcOrd="3" destOrd="0" presId="urn:microsoft.com/office/officeart/2008/layout/RadialCluster"/>
    <dgm:cxn modelId="{DE6568AE-543B-4112-8C3A-129C60A31710}" type="presParOf" srcId="{E078D34E-C5E5-48B6-81EB-2AC3433CA062}" destId="{651E3861-12F0-4DFD-8ABE-E9218B06CAED}" srcOrd="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19CBD7D-F188-40F6-BBA7-09FFCFF78BDA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AE3B4C-D9DE-401B-9B8B-6D1D512AF718}">
      <dgm:prSet phldrT="[Text]" custT="1"/>
      <dgm:spPr/>
      <dgm:t>
        <a:bodyPr/>
        <a:lstStyle/>
        <a:p>
          <a:r>
            <a:rPr lang="en-US" sz="1800" b="1" dirty="0" smtClean="0"/>
            <a:t>Relative reference</a:t>
          </a:r>
          <a:endParaRPr lang="en-US" sz="1800" b="1" dirty="0"/>
        </a:p>
      </dgm:t>
    </dgm:pt>
    <dgm:pt modelId="{F68C2ADA-290D-4B7C-893C-8931877EE695}" type="parTrans" cxnId="{3F0356CB-88BA-4E6B-AEBC-95D939DA22C5}">
      <dgm:prSet/>
      <dgm:spPr/>
      <dgm:t>
        <a:bodyPr/>
        <a:lstStyle/>
        <a:p>
          <a:endParaRPr lang="en-US"/>
        </a:p>
      </dgm:t>
    </dgm:pt>
    <dgm:pt modelId="{86C4F2BE-05A8-4B24-8C48-E5AAD7D0A9CF}" type="sibTrans" cxnId="{3F0356CB-88BA-4E6B-AEBC-95D939DA22C5}">
      <dgm:prSet/>
      <dgm:spPr/>
      <dgm:t>
        <a:bodyPr/>
        <a:lstStyle/>
        <a:p>
          <a:endParaRPr lang="en-US"/>
        </a:p>
      </dgm:t>
    </dgm:pt>
    <dgm:pt modelId="{31C5B473-8EBA-496D-88D6-01D19DDBCE10}">
      <dgm:prSet phldrT="[Text]" custT="1"/>
      <dgm:spPr/>
      <dgm:t>
        <a:bodyPr/>
        <a:lstStyle/>
        <a:p>
          <a:r>
            <a:rPr lang="en-US" sz="2000" b="1" dirty="0" smtClean="0"/>
            <a:t>Fix Cell</a:t>
          </a:r>
          <a:endParaRPr lang="en-US" sz="2000" b="1" dirty="0"/>
        </a:p>
      </dgm:t>
    </dgm:pt>
    <dgm:pt modelId="{60FACA15-951E-4429-B0D5-EFFF55A54AB6}" type="parTrans" cxnId="{344D76B3-6488-433B-A55B-6A0C39A48A8E}">
      <dgm:prSet/>
      <dgm:spPr/>
      <dgm:t>
        <a:bodyPr/>
        <a:lstStyle/>
        <a:p>
          <a:endParaRPr lang="en-US"/>
        </a:p>
      </dgm:t>
    </dgm:pt>
    <dgm:pt modelId="{7C586EEF-2EA4-4CF7-8535-DFA4892A74BF}" type="sibTrans" cxnId="{344D76B3-6488-433B-A55B-6A0C39A48A8E}">
      <dgm:prSet/>
      <dgm:spPr/>
      <dgm:t>
        <a:bodyPr/>
        <a:lstStyle/>
        <a:p>
          <a:endParaRPr lang="en-US"/>
        </a:p>
      </dgm:t>
    </dgm:pt>
    <dgm:pt modelId="{6D73A916-D3AE-42A8-89BC-48039AB6E909}">
      <dgm:prSet phldrT="[Text]" custT="1"/>
      <dgm:spPr/>
      <dgm:t>
        <a:bodyPr/>
        <a:lstStyle/>
        <a:p>
          <a:r>
            <a:rPr lang="en-US" sz="1800" b="1" dirty="0" smtClean="0"/>
            <a:t>Fix Column</a:t>
          </a:r>
          <a:endParaRPr lang="en-US" sz="1800" b="1" dirty="0"/>
        </a:p>
      </dgm:t>
    </dgm:pt>
    <dgm:pt modelId="{773327CB-94DA-42D7-949B-12FDE0DB4854}" type="parTrans" cxnId="{4388E3C6-ADB2-49ED-8EE1-E9682DFB52BD}">
      <dgm:prSet/>
      <dgm:spPr/>
      <dgm:t>
        <a:bodyPr/>
        <a:lstStyle/>
        <a:p>
          <a:endParaRPr lang="en-US"/>
        </a:p>
      </dgm:t>
    </dgm:pt>
    <dgm:pt modelId="{C2FCE516-0A11-4A92-BD12-5D5AFC14C0A4}" type="sibTrans" cxnId="{4388E3C6-ADB2-49ED-8EE1-E9682DFB52BD}">
      <dgm:prSet/>
      <dgm:spPr/>
      <dgm:t>
        <a:bodyPr/>
        <a:lstStyle/>
        <a:p>
          <a:endParaRPr lang="en-US"/>
        </a:p>
      </dgm:t>
    </dgm:pt>
    <dgm:pt modelId="{D44795C4-AF8C-448B-9BD9-53F2B60A51D2}">
      <dgm:prSet custT="1"/>
      <dgm:spPr/>
      <dgm:t>
        <a:bodyPr/>
        <a:lstStyle/>
        <a:p>
          <a:r>
            <a:rPr lang="en-US" sz="1800" b="1" dirty="0" smtClean="0"/>
            <a:t>Fix Row</a:t>
          </a:r>
          <a:endParaRPr lang="en-US" sz="1800" b="1" dirty="0"/>
        </a:p>
      </dgm:t>
    </dgm:pt>
    <dgm:pt modelId="{DD60E264-C8E8-48D0-80A4-CC83B67BEBC9}" type="parTrans" cxnId="{68A1B060-19EC-4E75-9DF4-C809DEE58CD2}">
      <dgm:prSet/>
      <dgm:spPr/>
      <dgm:t>
        <a:bodyPr/>
        <a:lstStyle/>
        <a:p>
          <a:endParaRPr lang="en-US"/>
        </a:p>
      </dgm:t>
    </dgm:pt>
    <dgm:pt modelId="{A51AB9CD-7F35-48B0-91A3-4466F56531DF}" type="sibTrans" cxnId="{68A1B060-19EC-4E75-9DF4-C809DEE58CD2}">
      <dgm:prSet/>
      <dgm:spPr/>
      <dgm:t>
        <a:bodyPr/>
        <a:lstStyle/>
        <a:p>
          <a:endParaRPr lang="en-US"/>
        </a:p>
      </dgm:t>
    </dgm:pt>
    <dgm:pt modelId="{156D1401-4870-455C-865B-DD0A8650C6E4}" type="pres">
      <dgm:prSet presAssocID="{F19CBD7D-F188-40F6-BBA7-09FFCFF78BDA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41C538E-4EBA-4F3A-ACD0-028E1D15E1F5}" type="pres">
      <dgm:prSet presAssocID="{FDAE3B4C-D9DE-401B-9B8B-6D1D512AF718}" presName="dummy" presStyleCnt="0"/>
      <dgm:spPr/>
      <dgm:t>
        <a:bodyPr/>
        <a:lstStyle/>
        <a:p>
          <a:endParaRPr lang="en-US"/>
        </a:p>
      </dgm:t>
    </dgm:pt>
    <dgm:pt modelId="{75C4066B-B506-4297-829D-AD59FBE1CB62}" type="pres">
      <dgm:prSet presAssocID="{FDAE3B4C-D9DE-401B-9B8B-6D1D512AF718}" presName="node" presStyleLbl="revTx" presStyleIdx="0" presStyleCnt="4" custScaleX="1280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2488E6-CCEA-4265-B6D4-DB4E1598CE2C}" type="pres">
      <dgm:prSet presAssocID="{86C4F2BE-05A8-4B24-8C48-E5AAD7D0A9CF}" presName="sibTrans" presStyleLbl="node1" presStyleIdx="0" presStyleCnt="4"/>
      <dgm:spPr/>
      <dgm:t>
        <a:bodyPr/>
        <a:lstStyle/>
        <a:p>
          <a:endParaRPr lang="en-US"/>
        </a:p>
      </dgm:t>
    </dgm:pt>
    <dgm:pt modelId="{02D93877-7B60-4936-87DB-6E5A589D72B6}" type="pres">
      <dgm:prSet presAssocID="{31C5B473-8EBA-496D-88D6-01D19DDBCE10}" presName="dummy" presStyleCnt="0"/>
      <dgm:spPr/>
      <dgm:t>
        <a:bodyPr/>
        <a:lstStyle/>
        <a:p>
          <a:endParaRPr lang="en-US"/>
        </a:p>
      </dgm:t>
    </dgm:pt>
    <dgm:pt modelId="{57F547B9-4F51-44E3-9F35-149419142678}" type="pres">
      <dgm:prSet presAssocID="{31C5B473-8EBA-496D-88D6-01D19DDBCE10}" presName="node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D8F9E0-B405-491A-BD90-E92465DECAAF}" type="pres">
      <dgm:prSet presAssocID="{7C586EEF-2EA4-4CF7-8535-DFA4892A74BF}" presName="sibTrans" presStyleLbl="node1" presStyleIdx="1" presStyleCnt="4"/>
      <dgm:spPr/>
      <dgm:t>
        <a:bodyPr/>
        <a:lstStyle/>
        <a:p>
          <a:endParaRPr lang="en-US"/>
        </a:p>
      </dgm:t>
    </dgm:pt>
    <dgm:pt modelId="{B147EFF3-472C-49AA-96FD-20307B4AC42A}" type="pres">
      <dgm:prSet presAssocID="{D44795C4-AF8C-448B-9BD9-53F2B60A51D2}" presName="dummy" presStyleCnt="0"/>
      <dgm:spPr/>
      <dgm:t>
        <a:bodyPr/>
        <a:lstStyle/>
        <a:p>
          <a:endParaRPr lang="en-US"/>
        </a:p>
      </dgm:t>
    </dgm:pt>
    <dgm:pt modelId="{9B3BA558-89D3-4DFD-9E06-A38953A192B8}" type="pres">
      <dgm:prSet presAssocID="{D44795C4-AF8C-448B-9BD9-53F2B60A51D2}" presName="node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B94A5-7D5C-4DA4-A014-059EC612C76E}" type="pres">
      <dgm:prSet presAssocID="{A51AB9CD-7F35-48B0-91A3-4466F56531DF}" presName="sibTrans" presStyleLbl="node1" presStyleIdx="2" presStyleCnt="4"/>
      <dgm:spPr/>
      <dgm:t>
        <a:bodyPr/>
        <a:lstStyle/>
        <a:p>
          <a:endParaRPr lang="en-US"/>
        </a:p>
      </dgm:t>
    </dgm:pt>
    <dgm:pt modelId="{DD34A7ED-700B-4692-B9C9-C8BB4D0EE0A1}" type="pres">
      <dgm:prSet presAssocID="{6D73A916-D3AE-42A8-89BC-48039AB6E909}" presName="dummy" presStyleCnt="0"/>
      <dgm:spPr/>
      <dgm:t>
        <a:bodyPr/>
        <a:lstStyle/>
        <a:p>
          <a:endParaRPr lang="en-US"/>
        </a:p>
      </dgm:t>
    </dgm:pt>
    <dgm:pt modelId="{5C7E30A4-24E9-4AE5-899E-F5495549C8A5}" type="pres">
      <dgm:prSet presAssocID="{6D73A916-D3AE-42A8-89BC-48039AB6E909}" presName="node" presStyleLbl="revTx" presStyleIdx="3" presStyleCnt="4" custScaleX="1420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ACDBC3-5404-4B36-95AE-4E24153C9009}" type="pres">
      <dgm:prSet presAssocID="{C2FCE516-0A11-4A92-BD12-5D5AFC14C0A4}" presName="sibTrans" presStyleLbl="node1" presStyleIdx="3" presStyleCnt="4"/>
      <dgm:spPr/>
      <dgm:t>
        <a:bodyPr/>
        <a:lstStyle/>
        <a:p>
          <a:endParaRPr lang="en-US"/>
        </a:p>
      </dgm:t>
    </dgm:pt>
  </dgm:ptLst>
  <dgm:cxnLst>
    <dgm:cxn modelId="{FC6EADCA-A887-4CB1-B4BA-26694D4D0E0C}" type="presOf" srcId="{86C4F2BE-05A8-4B24-8C48-E5AAD7D0A9CF}" destId="{AF2488E6-CCEA-4265-B6D4-DB4E1598CE2C}" srcOrd="0" destOrd="0" presId="urn:microsoft.com/office/officeart/2005/8/layout/cycle1"/>
    <dgm:cxn modelId="{F2BA2E54-9C18-492F-8C29-4DA00CF8FB5E}" type="presOf" srcId="{7C586EEF-2EA4-4CF7-8535-DFA4892A74BF}" destId="{32D8F9E0-B405-491A-BD90-E92465DECAAF}" srcOrd="0" destOrd="0" presId="urn:microsoft.com/office/officeart/2005/8/layout/cycle1"/>
    <dgm:cxn modelId="{344D76B3-6488-433B-A55B-6A0C39A48A8E}" srcId="{F19CBD7D-F188-40F6-BBA7-09FFCFF78BDA}" destId="{31C5B473-8EBA-496D-88D6-01D19DDBCE10}" srcOrd="1" destOrd="0" parTransId="{60FACA15-951E-4429-B0D5-EFFF55A54AB6}" sibTransId="{7C586EEF-2EA4-4CF7-8535-DFA4892A74BF}"/>
    <dgm:cxn modelId="{4388E3C6-ADB2-49ED-8EE1-E9682DFB52BD}" srcId="{F19CBD7D-F188-40F6-BBA7-09FFCFF78BDA}" destId="{6D73A916-D3AE-42A8-89BC-48039AB6E909}" srcOrd="3" destOrd="0" parTransId="{773327CB-94DA-42D7-949B-12FDE0DB4854}" sibTransId="{C2FCE516-0A11-4A92-BD12-5D5AFC14C0A4}"/>
    <dgm:cxn modelId="{3F0356CB-88BA-4E6B-AEBC-95D939DA22C5}" srcId="{F19CBD7D-F188-40F6-BBA7-09FFCFF78BDA}" destId="{FDAE3B4C-D9DE-401B-9B8B-6D1D512AF718}" srcOrd="0" destOrd="0" parTransId="{F68C2ADA-290D-4B7C-893C-8931877EE695}" sibTransId="{86C4F2BE-05A8-4B24-8C48-E5AAD7D0A9CF}"/>
    <dgm:cxn modelId="{B6D32D21-F05B-4F48-9373-51F45E831F6C}" type="presOf" srcId="{D44795C4-AF8C-448B-9BD9-53F2B60A51D2}" destId="{9B3BA558-89D3-4DFD-9E06-A38953A192B8}" srcOrd="0" destOrd="0" presId="urn:microsoft.com/office/officeart/2005/8/layout/cycle1"/>
    <dgm:cxn modelId="{0F5CC85B-648A-4CED-BCBE-0682AF18EE1A}" type="presOf" srcId="{31C5B473-8EBA-496D-88D6-01D19DDBCE10}" destId="{57F547B9-4F51-44E3-9F35-149419142678}" srcOrd="0" destOrd="0" presId="urn:microsoft.com/office/officeart/2005/8/layout/cycle1"/>
    <dgm:cxn modelId="{A9BCFC0D-72A0-40E4-AE2F-945483525382}" type="presOf" srcId="{A51AB9CD-7F35-48B0-91A3-4466F56531DF}" destId="{DF7B94A5-7D5C-4DA4-A014-059EC612C76E}" srcOrd="0" destOrd="0" presId="urn:microsoft.com/office/officeart/2005/8/layout/cycle1"/>
    <dgm:cxn modelId="{1B2E1795-8860-4BDD-A730-6B3FDB8F5287}" type="presOf" srcId="{6D73A916-D3AE-42A8-89BC-48039AB6E909}" destId="{5C7E30A4-24E9-4AE5-899E-F5495549C8A5}" srcOrd="0" destOrd="0" presId="urn:microsoft.com/office/officeart/2005/8/layout/cycle1"/>
    <dgm:cxn modelId="{68A1B060-19EC-4E75-9DF4-C809DEE58CD2}" srcId="{F19CBD7D-F188-40F6-BBA7-09FFCFF78BDA}" destId="{D44795C4-AF8C-448B-9BD9-53F2B60A51D2}" srcOrd="2" destOrd="0" parTransId="{DD60E264-C8E8-48D0-80A4-CC83B67BEBC9}" sibTransId="{A51AB9CD-7F35-48B0-91A3-4466F56531DF}"/>
    <dgm:cxn modelId="{2746CD5B-C582-442B-BB97-57FF2B4776D1}" type="presOf" srcId="{C2FCE516-0A11-4A92-BD12-5D5AFC14C0A4}" destId="{78ACDBC3-5404-4B36-95AE-4E24153C9009}" srcOrd="0" destOrd="0" presId="urn:microsoft.com/office/officeart/2005/8/layout/cycle1"/>
    <dgm:cxn modelId="{DF970CFC-5E40-4EFF-8DC1-78D3B55385B7}" type="presOf" srcId="{F19CBD7D-F188-40F6-BBA7-09FFCFF78BDA}" destId="{156D1401-4870-455C-865B-DD0A8650C6E4}" srcOrd="0" destOrd="0" presId="urn:microsoft.com/office/officeart/2005/8/layout/cycle1"/>
    <dgm:cxn modelId="{4D543E8F-3DEE-4C0C-8227-F082B0C6A84F}" type="presOf" srcId="{FDAE3B4C-D9DE-401B-9B8B-6D1D512AF718}" destId="{75C4066B-B506-4297-829D-AD59FBE1CB62}" srcOrd="0" destOrd="0" presId="urn:microsoft.com/office/officeart/2005/8/layout/cycle1"/>
    <dgm:cxn modelId="{95DF7D78-0DCF-4985-A778-537EC4CDD1E6}" type="presParOf" srcId="{156D1401-4870-455C-865B-DD0A8650C6E4}" destId="{F41C538E-4EBA-4F3A-ACD0-028E1D15E1F5}" srcOrd="0" destOrd="0" presId="urn:microsoft.com/office/officeart/2005/8/layout/cycle1"/>
    <dgm:cxn modelId="{94291850-0766-4575-82AE-DE511ADCD708}" type="presParOf" srcId="{156D1401-4870-455C-865B-DD0A8650C6E4}" destId="{75C4066B-B506-4297-829D-AD59FBE1CB62}" srcOrd="1" destOrd="0" presId="urn:microsoft.com/office/officeart/2005/8/layout/cycle1"/>
    <dgm:cxn modelId="{84DCDF1F-1E4C-4860-B9DF-02C82F70D9AF}" type="presParOf" srcId="{156D1401-4870-455C-865B-DD0A8650C6E4}" destId="{AF2488E6-CCEA-4265-B6D4-DB4E1598CE2C}" srcOrd="2" destOrd="0" presId="urn:microsoft.com/office/officeart/2005/8/layout/cycle1"/>
    <dgm:cxn modelId="{9347FC57-147D-47ED-89C4-36E411429882}" type="presParOf" srcId="{156D1401-4870-455C-865B-DD0A8650C6E4}" destId="{02D93877-7B60-4936-87DB-6E5A589D72B6}" srcOrd="3" destOrd="0" presId="urn:microsoft.com/office/officeart/2005/8/layout/cycle1"/>
    <dgm:cxn modelId="{1D9B17B7-2A29-4B9F-A853-61FA867AF5BD}" type="presParOf" srcId="{156D1401-4870-455C-865B-DD0A8650C6E4}" destId="{57F547B9-4F51-44E3-9F35-149419142678}" srcOrd="4" destOrd="0" presId="urn:microsoft.com/office/officeart/2005/8/layout/cycle1"/>
    <dgm:cxn modelId="{4EA9D93A-4A60-42D0-B5BE-49A6413665C7}" type="presParOf" srcId="{156D1401-4870-455C-865B-DD0A8650C6E4}" destId="{32D8F9E0-B405-491A-BD90-E92465DECAAF}" srcOrd="5" destOrd="0" presId="urn:microsoft.com/office/officeart/2005/8/layout/cycle1"/>
    <dgm:cxn modelId="{23306CB0-3292-4890-88B4-5E122A071126}" type="presParOf" srcId="{156D1401-4870-455C-865B-DD0A8650C6E4}" destId="{B147EFF3-472C-49AA-96FD-20307B4AC42A}" srcOrd="6" destOrd="0" presId="urn:microsoft.com/office/officeart/2005/8/layout/cycle1"/>
    <dgm:cxn modelId="{70E2F98E-AA5D-435C-8BBF-E210BDF0B797}" type="presParOf" srcId="{156D1401-4870-455C-865B-DD0A8650C6E4}" destId="{9B3BA558-89D3-4DFD-9E06-A38953A192B8}" srcOrd="7" destOrd="0" presId="urn:microsoft.com/office/officeart/2005/8/layout/cycle1"/>
    <dgm:cxn modelId="{A6496CA1-50AB-4FAB-88C9-4C94C5C886CF}" type="presParOf" srcId="{156D1401-4870-455C-865B-DD0A8650C6E4}" destId="{DF7B94A5-7D5C-4DA4-A014-059EC612C76E}" srcOrd="8" destOrd="0" presId="urn:microsoft.com/office/officeart/2005/8/layout/cycle1"/>
    <dgm:cxn modelId="{DBEA7863-B97B-4D72-8E5D-BBA4E67FC74B}" type="presParOf" srcId="{156D1401-4870-455C-865B-DD0A8650C6E4}" destId="{DD34A7ED-700B-4692-B9C9-C8BB4D0EE0A1}" srcOrd="9" destOrd="0" presId="urn:microsoft.com/office/officeart/2005/8/layout/cycle1"/>
    <dgm:cxn modelId="{61BAA692-D2D0-4821-80F7-8F81EA0DCBAF}" type="presParOf" srcId="{156D1401-4870-455C-865B-DD0A8650C6E4}" destId="{5C7E30A4-24E9-4AE5-899E-F5495549C8A5}" srcOrd="10" destOrd="0" presId="urn:microsoft.com/office/officeart/2005/8/layout/cycle1"/>
    <dgm:cxn modelId="{E12E0DED-1890-4CF8-A07B-E4476E5CCFEB}" type="presParOf" srcId="{156D1401-4870-455C-865B-DD0A8650C6E4}" destId="{78ACDBC3-5404-4B36-95AE-4E24153C9009}" srcOrd="11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43F7AF4-EB13-4CD9-B94B-DE8CF2EB719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81CAF4C1-D6D7-4EBF-A08E-564D45E8B102}">
      <dgm:prSet phldrT="[Text]" custT="1"/>
      <dgm:spPr/>
      <dgm:t>
        <a:bodyPr/>
        <a:lstStyle/>
        <a:p>
          <a:r>
            <a: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rPr>
            <a:t>Column</a:t>
          </a:r>
          <a:endParaRPr lang="en-US" sz="20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2CA597C0-C6F3-45B3-9F04-F9DB919463E2}" type="parTrans" cxnId="{1C621E92-790C-4BFE-A2A4-A6D12713CE4E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35D8569B-4DBA-4C84-9033-AC258F23CEF4}" type="sibTrans" cxnId="{1C621E92-790C-4BFE-A2A4-A6D12713CE4E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9B3CD9B8-896F-4FEB-9AF2-11E279E8CBFC}">
      <dgm:prSet phldrT="[Text]" custT="1"/>
      <dgm:spPr/>
      <dgm:t>
        <a:bodyPr/>
        <a:lstStyle/>
        <a:p>
          <a:r>
            <a: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rPr>
            <a:t>Bar</a:t>
          </a:r>
          <a:endParaRPr lang="en-US" sz="20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73FB0E6A-16CC-4F32-A111-7D40D34B9562}" type="parTrans" cxnId="{21456EBC-0106-4E90-A94D-90E34F3F7AC3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8AD26B44-E786-4ECE-8786-E7D089AA2A4E}" type="sibTrans" cxnId="{21456EBC-0106-4E90-A94D-90E34F3F7AC3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5362F994-1629-4715-B4BE-152DEA32E1A7}">
      <dgm:prSet phldrT="[Text]" custT="1"/>
      <dgm:spPr/>
      <dgm:t>
        <a:bodyPr/>
        <a:lstStyle/>
        <a:p>
          <a:r>
            <a: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rPr>
            <a:t>Line</a:t>
          </a:r>
          <a:endParaRPr lang="en-US" sz="20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CCA40B43-71B6-44B2-ACE5-166BABACC7F2}" type="parTrans" cxnId="{8C9C78DD-54EB-4C25-955A-DE99C64CD13F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BD0EDC84-1875-4B4A-997E-0DAC8CA3FEED}" type="sibTrans" cxnId="{8C9C78DD-54EB-4C25-955A-DE99C64CD13F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88452B62-C4B2-4614-9BA7-7BEA0D16A696}">
      <dgm:prSet custT="1"/>
      <dgm:spPr/>
      <dgm:t>
        <a:bodyPr/>
        <a:lstStyle/>
        <a:p>
          <a:r>
            <a:rPr lang="en-US" sz="2000" dirty="0" smtClean="0">
              <a:latin typeface="Microsoft YaHei" panose="020B0503020204020204" pitchFamily="34" charset="-122"/>
              <a:ea typeface="Microsoft YaHei" panose="020B0503020204020204" pitchFamily="34" charset="-122"/>
            </a:rPr>
            <a:t>Pie</a:t>
          </a:r>
          <a:endParaRPr lang="en-US" sz="20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54D7CF92-7278-4C1D-96EB-9A552B81523D}" type="parTrans" cxnId="{19654BB6-6C5D-46A9-8AC1-DB7094BCD112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DA103BEC-5CE0-4EDE-A4E6-0AC15FBC5679}" type="sibTrans" cxnId="{19654BB6-6C5D-46A9-8AC1-DB7094BCD112}">
      <dgm:prSet/>
      <dgm:spPr/>
      <dgm:t>
        <a:bodyPr/>
        <a:lstStyle/>
        <a:p>
          <a:endParaRPr lang="en-US" sz="2000">
            <a:latin typeface="Microsoft YaHei" panose="020B0503020204020204" pitchFamily="34" charset="-122"/>
            <a:ea typeface="Microsoft YaHei" panose="020B0503020204020204" pitchFamily="34" charset="-122"/>
          </a:endParaRPr>
        </a:p>
      </dgm:t>
    </dgm:pt>
    <dgm:pt modelId="{10849C19-CB6F-4614-9082-7A22EAA4E408}" type="pres">
      <dgm:prSet presAssocID="{F43F7AF4-EB13-4CD9-B94B-DE8CF2EB7198}" presName="linearFlow" presStyleCnt="0">
        <dgm:presLayoutVars>
          <dgm:dir/>
          <dgm:resizeHandles val="exact"/>
        </dgm:presLayoutVars>
      </dgm:prSet>
      <dgm:spPr/>
    </dgm:pt>
    <dgm:pt modelId="{3F32E070-4CA6-473A-A427-87786590E044}" type="pres">
      <dgm:prSet presAssocID="{81CAF4C1-D6D7-4EBF-A08E-564D45E8B102}" presName="composite" presStyleCnt="0"/>
      <dgm:spPr/>
    </dgm:pt>
    <dgm:pt modelId="{DDDFBC06-BD7D-4DBF-834B-2D35A5BE4E47}" type="pres">
      <dgm:prSet presAssocID="{81CAF4C1-D6D7-4EBF-A08E-564D45E8B102}" presName="imgShp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3F7510A9-AEB2-4CB5-A9E8-FE8900B2ACEB}" type="pres">
      <dgm:prSet presAssocID="{81CAF4C1-D6D7-4EBF-A08E-564D45E8B102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1950A6-2BF7-4582-8AF3-3B9A9014B2DD}" type="pres">
      <dgm:prSet presAssocID="{35D8569B-4DBA-4C84-9033-AC258F23CEF4}" presName="spacing" presStyleCnt="0"/>
      <dgm:spPr/>
    </dgm:pt>
    <dgm:pt modelId="{F8BEB900-439D-461D-999E-98CA41AE5196}" type="pres">
      <dgm:prSet presAssocID="{9B3CD9B8-896F-4FEB-9AF2-11E279E8CBFC}" presName="composite" presStyleCnt="0"/>
      <dgm:spPr/>
    </dgm:pt>
    <dgm:pt modelId="{9BB8FD89-1CCA-43DA-A773-91DB7D9865CD}" type="pres">
      <dgm:prSet presAssocID="{9B3CD9B8-896F-4FEB-9AF2-11E279E8CBFC}" presName="imgShp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95B8FE28-02C7-4516-AB7C-CA7C2439AB08}" type="pres">
      <dgm:prSet presAssocID="{9B3CD9B8-896F-4FEB-9AF2-11E279E8CBFC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EC050C-143A-4A1A-B0F2-442CAC71F757}" type="pres">
      <dgm:prSet presAssocID="{8AD26B44-E786-4ECE-8786-E7D089AA2A4E}" presName="spacing" presStyleCnt="0"/>
      <dgm:spPr/>
    </dgm:pt>
    <dgm:pt modelId="{A7DD704C-884E-4E57-B249-D25C5D001543}" type="pres">
      <dgm:prSet presAssocID="{88452B62-C4B2-4614-9BA7-7BEA0D16A696}" presName="composite" presStyleCnt="0"/>
      <dgm:spPr/>
    </dgm:pt>
    <dgm:pt modelId="{D064C8DD-3F19-4253-A0EB-2C4B6599DF13}" type="pres">
      <dgm:prSet presAssocID="{88452B62-C4B2-4614-9BA7-7BEA0D16A696}" presName="imgShp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E425609D-03C1-4DA0-B356-8D4C9F9F83C3}" type="pres">
      <dgm:prSet presAssocID="{88452B62-C4B2-4614-9BA7-7BEA0D16A696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3584D7-7FF8-4542-966C-5DFB17FDCD10}" type="pres">
      <dgm:prSet presAssocID="{DA103BEC-5CE0-4EDE-A4E6-0AC15FBC5679}" presName="spacing" presStyleCnt="0"/>
      <dgm:spPr/>
    </dgm:pt>
    <dgm:pt modelId="{CC48A6B0-F537-4E20-8A86-9FFB0A326539}" type="pres">
      <dgm:prSet presAssocID="{5362F994-1629-4715-B4BE-152DEA32E1A7}" presName="composite" presStyleCnt="0"/>
      <dgm:spPr/>
    </dgm:pt>
    <dgm:pt modelId="{BBE03732-424A-435C-BE97-FC757DB5BE09}" type="pres">
      <dgm:prSet presAssocID="{5362F994-1629-4715-B4BE-152DEA32E1A7}" presName="imgShp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</dgm:spPr>
    </dgm:pt>
    <dgm:pt modelId="{31CF001C-4127-4E0F-A14F-297E3DFECB46}" type="pres">
      <dgm:prSet presAssocID="{5362F994-1629-4715-B4BE-152DEA32E1A7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6D3A6BA-7C96-4AF5-9058-D3E8CFAF6299}" type="presOf" srcId="{88452B62-C4B2-4614-9BA7-7BEA0D16A696}" destId="{E425609D-03C1-4DA0-B356-8D4C9F9F83C3}" srcOrd="0" destOrd="0" presId="urn:microsoft.com/office/officeart/2005/8/layout/vList3"/>
    <dgm:cxn modelId="{277C130E-099C-4789-AA15-2C350B0EC43C}" type="presOf" srcId="{5362F994-1629-4715-B4BE-152DEA32E1A7}" destId="{31CF001C-4127-4E0F-A14F-297E3DFECB46}" srcOrd="0" destOrd="0" presId="urn:microsoft.com/office/officeart/2005/8/layout/vList3"/>
    <dgm:cxn modelId="{19654BB6-6C5D-46A9-8AC1-DB7094BCD112}" srcId="{F43F7AF4-EB13-4CD9-B94B-DE8CF2EB7198}" destId="{88452B62-C4B2-4614-9BA7-7BEA0D16A696}" srcOrd="2" destOrd="0" parTransId="{54D7CF92-7278-4C1D-96EB-9A552B81523D}" sibTransId="{DA103BEC-5CE0-4EDE-A4E6-0AC15FBC5679}"/>
    <dgm:cxn modelId="{B79C6DEA-723C-417A-8075-348381C8E89B}" type="presOf" srcId="{81CAF4C1-D6D7-4EBF-A08E-564D45E8B102}" destId="{3F7510A9-AEB2-4CB5-A9E8-FE8900B2ACEB}" srcOrd="0" destOrd="0" presId="urn:microsoft.com/office/officeart/2005/8/layout/vList3"/>
    <dgm:cxn modelId="{1C621E92-790C-4BFE-A2A4-A6D12713CE4E}" srcId="{F43F7AF4-EB13-4CD9-B94B-DE8CF2EB7198}" destId="{81CAF4C1-D6D7-4EBF-A08E-564D45E8B102}" srcOrd="0" destOrd="0" parTransId="{2CA597C0-C6F3-45B3-9F04-F9DB919463E2}" sibTransId="{35D8569B-4DBA-4C84-9033-AC258F23CEF4}"/>
    <dgm:cxn modelId="{21456EBC-0106-4E90-A94D-90E34F3F7AC3}" srcId="{F43F7AF4-EB13-4CD9-B94B-DE8CF2EB7198}" destId="{9B3CD9B8-896F-4FEB-9AF2-11E279E8CBFC}" srcOrd="1" destOrd="0" parTransId="{73FB0E6A-16CC-4F32-A111-7D40D34B9562}" sibTransId="{8AD26B44-E786-4ECE-8786-E7D089AA2A4E}"/>
    <dgm:cxn modelId="{8C9C78DD-54EB-4C25-955A-DE99C64CD13F}" srcId="{F43F7AF4-EB13-4CD9-B94B-DE8CF2EB7198}" destId="{5362F994-1629-4715-B4BE-152DEA32E1A7}" srcOrd="3" destOrd="0" parTransId="{CCA40B43-71B6-44B2-ACE5-166BABACC7F2}" sibTransId="{BD0EDC84-1875-4B4A-997E-0DAC8CA3FEED}"/>
    <dgm:cxn modelId="{FA523FC2-2110-43F0-83B7-CA8B88EDC51A}" type="presOf" srcId="{9B3CD9B8-896F-4FEB-9AF2-11E279E8CBFC}" destId="{95B8FE28-02C7-4516-AB7C-CA7C2439AB08}" srcOrd="0" destOrd="0" presId="urn:microsoft.com/office/officeart/2005/8/layout/vList3"/>
    <dgm:cxn modelId="{17300E3E-014B-4D04-896F-A926D629BDB0}" type="presOf" srcId="{F43F7AF4-EB13-4CD9-B94B-DE8CF2EB7198}" destId="{10849C19-CB6F-4614-9082-7A22EAA4E408}" srcOrd="0" destOrd="0" presId="urn:microsoft.com/office/officeart/2005/8/layout/vList3"/>
    <dgm:cxn modelId="{67D9030C-286A-42BE-A13C-D101B9D7F822}" type="presParOf" srcId="{10849C19-CB6F-4614-9082-7A22EAA4E408}" destId="{3F32E070-4CA6-473A-A427-87786590E044}" srcOrd="0" destOrd="0" presId="urn:microsoft.com/office/officeart/2005/8/layout/vList3"/>
    <dgm:cxn modelId="{36E30BEF-4044-4CEE-A4EF-A2E245E31CC1}" type="presParOf" srcId="{3F32E070-4CA6-473A-A427-87786590E044}" destId="{DDDFBC06-BD7D-4DBF-834B-2D35A5BE4E47}" srcOrd="0" destOrd="0" presId="urn:microsoft.com/office/officeart/2005/8/layout/vList3"/>
    <dgm:cxn modelId="{71AF97DB-D3DD-44CE-B47A-410A3B393E6A}" type="presParOf" srcId="{3F32E070-4CA6-473A-A427-87786590E044}" destId="{3F7510A9-AEB2-4CB5-A9E8-FE8900B2ACEB}" srcOrd="1" destOrd="0" presId="urn:microsoft.com/office/officeart/2005/8/layout/vList3"/>
    <dgm:cxn modelId="{E834D2D3-645C-4A4F-A220-9DE72D0737E6}" type="presParOf" srcId="{10849C19-CB6F-4614-9082-7A22EAA4E408}" destId="{261950A6-2BF7-4582-8AF3-3B9A9014B2DD}" srcOrd="1" destOrd="0" presId="urn:microsoft.com/office/officeart/2005/8/layout/vList3"/>
    <dgm:cxn modelId="{5C29EA5C-F51C-4D5D-B410-852641709461}" type="presParOf" srcId="{10849C19-CB6F-4614-9082-7A22EAA4E408}" destId="{F8BEB900-439D-461D-999E-98CA41AE5196}" srcOrd="2" destOrd="0" presId="urn:microsoft.com/office/officeart/2005/8/layout/vList3"/>
    <dgm:cxn modelId="{02E6F884-6A8C-4D1E-96A9-4C52DB46AF27}" type="presParOf" srcId="{F8BEB900-439D-461D-999E-98CA41AE5196}" destId="{9BB8FD89-1CCA-43DA-A773-91DB7D9865CD}" srcOrd="0" destOrd="0" presId="urn:microsoft.com/office/officeart/2005/8/layout/vList3"/>
    <dgm:cxn modelId="{5579FB60-63C3-4FD0-9057-EF58C417F035}" type="presParOf" srcId="{F8BEB900-439D-461D-999E-98CA41AE5196}" destId="{95B8FE28-02C7-4516-AB7C-CA7C2439AB08}" srcOrd="1" destOrd="0" presId="urn:microsoft.com/office/officeart/2005/8/layout/vList3"/>
    <dgm:cxn modelId="{39FDA74D-1864-413A-9623-76E3E0A7012F}" type="presParOf" srcId="{10849C19-CB6F-4614-9082-7A22EAA4E408}" destId="{05EC050C-143A-4A1A-B0F2-442CAC71F757}" srcOrd="3" destOrd="0" presId="urn:microsoft.com/office/officeart/2005/8/layout/vList3"/>
    <dgm:cxn modelId="{59BB3AF6-29D0-4FDE-9099-9071A35A072C}" type="presParOf" srcId="{10849C19-CB6F-4614-9082-7A22EAA4E408}" destId="{A7DD704C-884E-4E57-B249-D25C5D001543}" srcOrd="4" destOrd="0" presId="urn:microsoft.com/office/officeart/2005/8/layout/vList3"/>
    <dgm:cxn modelId="{730AA40F-F1CA-4950-B42E-B502B2971960}" type="presParOf" srcId="{A7DD704C-884E-4E57-B249-D25C5D001543}" destId="{D064C8DD-3F19-4253-A0EB-2C4B6599DF13}" srcOrd="0" destOrd="0" presId="urn:microsoft.com/office/officeart/2005/8/layout/vList3"/>
    <dgm:cxn modelId="{4AFCB8D3-D50F-4256-9F43-E43A28F1E22E}" type="presParOf" srcId="{A7DD704C-884E-4E57-B249-D25C5D001543}" destId="{E425609D-03C1-4DA0-B356-8D4C9F9F83C3}" srcOrd="1" destOrd="0" presId="urn:microsoft.com/office/officeart/2005/8/layout/vList3"/>
    <dgm:cxn modelId="{452EF73F-DCF0-401A-9378-B8FA8A95140A}" type="presParOf" srcId="{10849C19-CB6F-4614-9082-7A22EAA4E408}" destId="{223584D7-7FF8-4542-966C-5DFB17FDCD10}" srcOrd="5" destOrd="0" presId="urn:microsoft.com/office/officeart/2005/8/layout/vList3"/>
    <dgm:cxn modelId="{A5731399-D986-4779-8072-CAFA2D966404}" type="presParOf" srcId="{10849C19-CB6F-4614-9082-7A22EAA4E408}" destId="{CC48A6B0-F537-4E20-8A86-9FFB0A326539}" srcOrd="6" destOrd="0" presId="urn:microsoft.com/office/officeart/2005/8/layout/vList3"/>
    <dgm:cxn modelId="{759EF060-4246-4808-BF02-938707C3B0B8}" type="presParOf" srcId="{CC48A6B0-F537-4E20-8A86-9FFB0A326539}" destId="{BBE03732-424A-435C-BE97-FC757DB5BE09}" srcOrd="0" destOrd="0" presId="urn:microsoft.com/office/officeart/2005/8/layout/vList3"/>
    <dgm:cxn modelId="{0E6EA8B6-928F-4F34-B9F4-86B2552506CE}" type="presParOf" srcId="{CC48A6B0-F537-4E20-8A86-9FFB0A326539}" destId="{31CF001C-4127-4E0F-A14F-297E3DFECB4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9E6E92-21D0-4C3D-BBC0-8094F630887B}">
      <dsp:nvSpPr>
        <dsp:cNvPr id="0" name=""/>
        <dsp:cNvSpPr/>
      </dsp:nvSpPr>
      <dsp:spPr>
        <a:xfrm>
          <a:off x="534462" y="777"/>
          <a:ext cx="2585294" cy="15511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92D050"/>
          </a:solidFill>
          <a:prstDash val="sysDash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Getting Started</a:t>
          </a:r>
          <a:endParaRPr lang="en-GB" sz="2000" kern="1200" dirty="0">
            <a:latin typeface="Microsoft YaHei" panose="020B0503020204020204" pitchFamily="34" charset="-122"/>
            <a:ea typeface="Microsoft YaHei" panose="020B0503020204020204" pitchFamily="34" charset="-122"/>
            <a:cs typeface="Calibri" panose="020F0502020204030204" pitchFamily="34" charset="0"/>
          </a:endParaRPr>
        </a:p>
      </dsp:txBody>
      <dsp:txXfrm>
        <a:off x="534462" y="777"/>
        <a:ext cx="2585294" cy="1551176"/>
      </dsp:txXfrm>
    </dsp:sp>
    <dsp:sp modelId="{CBC004D0-AE1B-4265-A573-0EA0C7EC139C}">
      <dsp:nvSpPr>
        <dsp:cNvPr id="0" name=""/>
        <dsp:cNvSpPr/>
      </dsp:nvSpPr>
      <dsp:spPr>
        <a:xfrm>
          <a:off x="3378286" y="777"/>
          <a:ext cx="2585294" cy="15511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92D050"/>
          </a:solidFill>
          <a:prstDash val="sysDash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Cells</a:t>
          </a:r>
          <a:endParaRPr lang="en-GB" sz="2000" kern="1200" dirty="0">
            <a:latin typeface="Microsoft YaHei" panose="020B0503020204020204" pitchFamily="34" charset="-122"/>
            <a:ea typeface="Microsoft YaHei" panose="020B0503020204020204" pitchFamily="34" charset="-122"/>
            <a:cs typeface="Calibri" panose="020F0502020204030204" pitchFamily="34" charset="0"/>
          </a:endParaRPr>
        </a:p>
      </dsp:txBody>
      <dsp:txXfrm>
        <a:off x="3378286" y="777"/>
        <a:ext cx="2585294" cy="1551176"/>
      </dsp:txXfrm>
    </dsp:sp>
    <dsp:sp modelId="{7A6834A9-F6E7-44EA-9BB7-9F9424894E22}">
      <dsp:nvSpPr>
        <dsp:cNvPr id="0" name=""/>
        <dsp:cNvSpPr/>
      </dsp:nvSpPr>
      <dsp:spPr>
        <a:xfrm>
          <a:off x="6222109" y="777"/>
          <a:ext cx="2585294" cy="15511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92D050"/>
          </a:solidFill>
          <a:prstDash val="sysDash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Workbooks &amp; Worksheets</a:t>
          </a:r>
          <a:endParaRPr lang="en-GB" sz="2000" kern="1200" dirty="0">
            <a:latin typeface="Microsoft YaHei" panose="020B0503020204020204" pitchFamily="34" charset="-122"/>
            <a:ea typeface="Microsoft YaHei" panose="020B0503020204020204" pitchFamily="34" charset="-122"/>
            <a:cs typeface="Calibri" panose="020F0502020204030204" pitchFamily="34" charset="0"/>
          </a:endParaRPr>
        </a:p>
      </dsp:txBody>
      <dsp:txXfrm>
        <a:off x="6222109" y="777"/>
        <a:ext cx="2585294" cy="1551176"/>
      </dsp:txXfrm>
    </dsp:sp>
    <dsp:sp modelId="{A1BF6BC2-9373-4EA4-860A-FD7C15DF85E1}">
      <dsp:nvSpPr>
        <dsp:cNvPr id="0" name=""/>
        <dsp:cNvSpPr/>
      </dsp:nvSpPr>
      <dsp:spPr>
        <a:xfrm>
          <a:off x="9065933" y="777"/>
          <a:ext cx="2585294" cy="15511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92D050"/>
          </a:solidFill>
          <a:prstDash val="sysDash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Formatting</a:t>
          </a:r>
          <a:endParaRPr lang="en-US" sz="2000" kern="12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sp:txBody>
      <dsp:txXfrm>
        <a:off x="9065933" y="777"/>
        <a:ext cx="2585294" cy="1551176"/>
      </dsp:txXfrm>
    </dsp:sp>
    <dsp:sp modelId="{1FD65311-35B5-4EE8-9880-7954CD38EEBD}">
      <dsp:nvSpPr>
        <dsp:cNvPr id="0" name=""/>
        <dsp:cNvSpPr/>
      </dsp:nvSpPr>
      <dsp:spPr>
        <a:xfrm>
          <a:off x="1956374" y="1810483"/>
          <a:ext cx="2585294" cy="15511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92D050"/>
          </a:solidFill>
          <a:prstDash val="sysDash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Formulas &amp; Functions </a:t>
          </a:r>
          <a:endParaRPr lang="en-US" sz="2000" kern="12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sp:txBody>
      <dsp:txXfrm>
        <a:off x="1956374" y="1810483"/>
        <a:ext cx="2585294" cy="1551176"/>
      </dsp:txXfrm>
    </dsp:sp>
    <dsp:sp modelId="{CF01FBB8-E9AA-4ABA-BB25-E2553DA5723E}">
      <dsp:nvSpPr>
        <dsp:cNvPr id="0" name=""/>
        <dsp:cNvSpPr/>
      </dsp:nvSpPr>
      <dsp:spPr>
        <a:xfrm>
          <a:off x="4800197" y="1810483"/>
          <a:ext cx="2585294" cy="15511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92D050"/>
          </a:solidFill>
          <a:prstDash val="sysDash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Chart</a:t>
          </a:r>
          <a:endParaRPr lang="en-US" sz="2000" kern="12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sp:txBody>
      <dsp:txXfrm>
        <a:off x="4800197" y="1810483"/>
        <a:ext cx="2585294" cy="1551176"/>
      </dsp:txXfrm>
    </dsp:sp>
    <dsp:sp modelId="{DB283E67-9903-43BB-A2C4-EC87CDD4453D}">
      <dsp:nvSpPr>
        <dsp:cNvPr id="0" name=""/>
        <dsp:cNvSpPr/>
      </dsp:nvSpPr>
      <dsp:spPr>
        <a:xfrm>
          <a:off x="7644021" y="1810483"/>
          <a:ext cx="2585294" cy="155117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rgbClr val="92D050"/>
          </a:solidFill>
          <a:prstDash val="sysDash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rPr>
            <a:t>Printing</a:t>
          </a:r>
          <a:endParaRPr lang="en-US" sz="2000" kern="12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sp:txBody>
      <dsp:txXfrm>
        <a:off x="7644021" y="1810483"/>
        <a:ext cx="2585294" cy="15511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5CA9E8-F257-4A62-8134-BC90B2EEF7B1}">
      <dsp:nvSpPr>
        <dsp:cNvPr id="0" name=""/>
        <dsp:cNvSpPr/>
      </dsp:nvSpPr>
      <dsp:spPr>
        <a:xfrm>
          <a:off x="849404" y="896292"/>
          <a:ext cx="2142443" cy="7682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Logical</a:t>
          </a:r>
          <a:endParaRPr lang="en-US" sz="2700" kern="1200" dirty="0"/>
        </a:p>
      </dsp:txBody>
      <dsp:txXfrm>
        <a:off x="886907" y="933795"/>
        <a:ext cx="2067437" cy="693244"/>
      </dsp:txXfrm>
    </dsp:sp>
    <dsp:sp modelId="{261CD318-19E2-4BAF-AA79-2CE2B95BDB0F}">
      <dsp:nvSpPr>
        <dsp:cNvPr id="0" name=""/>
        <dsp:cNvSpPr/>
      </dsp:nvSpPr>
      <dsp:spPr>
        <a:xfrm rot="16200000">
          <a:off x="1729954" y="705620"/>
          <a:ext cx="38134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134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5DBDC3-0061-4D1F-9417-EDFF8AA062D5}">
      <dsp:nvSpPr>
        <dsp:cNvPr id="0" name=""/>
        <dsp:cNvSpPr/>
      </dsp:nvSpPr>
      <dsp:spPr>
        <a:xfrm>
          <a:off x="1163811" y="220"/>
          <a:ext cx="1513629" cy="5147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True</a:t>
          </a:r>
          <a:endParaRPr lang="en-US" sz="1800" kern="1200" dirty="0"/>
        </a:p>
      </dsp:txBody>
      <dsp:txXfrm>
        <a:off x="1188938" y="25347"/>
        <a:ext cx="1463375" cy="464473"/>
      </dsp:txXfrm>
    </dsp:sp>
    <dsp:sp modelId="{5D2243D0-880A-4FE4-908C-D4B7A3E3E963}">
      <dsp:nvSpPr>
        <dsp:cNvPr id="0" name=""/>
        <dsp:cNvSpPr/>
      </dsp:nvSpPr>
      <dsp:spPr>
        <a:xfrm rot="5400000">
          <a:off x="1729954" y="1855214"/>
          <a:ext cx="38134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1344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1E3861-12F0-4DFD-8ABE-E9218B06CAED}">
      <dsp:nvSpPr>
        <dsp:cNvPr id="0" name=""/>
        <dsp:cNvSpPr/>
      </dsp:nvSpPr>
      <dsp:spPr>
        <a:xfrm>
          <a:off x="1287632" y="2045887"/>
          <a:ext cx="1265988" cy="5147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False</a:t>
          </a:r>
          <a:endParaRPr lang="en-US" sz="1800" kern="1200" dirty="0"/>
        </a:p>
      </dsp:txBody>
      <dsp:txXfrm>
        <a:off x="1312759" y="2071014"/>
        <a:ext cx="1215734" cy="4644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5CA9E8-F257-4A62-8134-BC90B2EEF7B1}">
      <dsp:nvSpPr>
        <dsp:cNvPr id="0" name=""/>
        <dsp:cNvSpPr/>
      </dsp:nvSpPr>
      <dsp:spPr>
        <a:xfrm>
          <a:off x="256253" y="1005955"/>
          <a:ext cx="2404576" cy="86224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E1=500</a:t>
          </a:r>
          <a:endParaRPr lang="en-US" sz="3000" kern="1200" dirty="0"/>
        </a:p>
      </dsp:txBody>
      <dsp:txXfrm>
        <a:off x="298344" y="1048046"/>
        <a:ext cx="2320394" cy="778065"/>
      </dsp:txXfrm>
    </dsp:sp>
    <dsp:sp modelId="{261CD318-19E2-4BAF-AA79-2CE2B95BDB0F}">
      <dsp:nvSpPr>
        <dsp:cNvPr id="0" name=""/>
        <dsp:cNvSpPr/>
      </dsp:nvSpPr>
      <dsp:spPr>
        <a:xfrm rot="16200000">
          <a:off x="1244540" y="791954"/>
          <a:ext cx="428002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28002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5DBDC3-0061-4D1F-9417-EDFF8AA062D5}">
      <dsp:nvSpPr>
        <dsp:cNvPr id="0" name=""/>
        <dsp:cNvSpPr/>
      </dsp:nvSpPr>
      <dsp:spPr>
        <a:xfrm>
          <a:off x="686411" y="246"/>
          <a:ext cx="1544260" cy="5777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E1*2</a:t>
          </a:r>
          <a:endParaRPr lang="en-US" sz="2000" kern="1200" dirty="0"/>
        </a:p>
      </dsp:txBody>
      <dsp:txXfrm>
        <a:off x="714612" y="28447"/>
        <a:ext cx="1487858" cy="521303"/>
      </dsp:txXfrm>
    </dsp:sp>
    <dsp:sp modelId="{5D2243D0-880A-4FE4-908C-D4B7A3E3E963}">
      <dsp:nvSpPr>
        <dsp:cNvPr id="0" name=""/>
        <dsp:cNvSpPr/>
      </dsp:nvSpPr>
      <dsp:spPr>
        <a:xfrm rot="5400000">
          <a:off x="1244416" y="2082328"/>
          <a:ext cx="42824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28249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1E3861-12F0-4DFD-8ABE-E9218B06CAED}">
      <dsp:nvSpPr>
        <dsp:cNvPr id="0" name=""/>
        <dsp:cNvSpPr/>
      </dsp:nvSpPr>
      <dsp:spPr>
        <a:xfrm>
          <a:off x="748098" y="2296453"/>
          <a:ext cx="1420885" cy="57770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E1/2</a:t>
          </a:r>
          <a:endParaRPr lang="en-US" sz="2000" kern="1200" dirty="0"/>
        </a:p>
      </dsp:txBody>
      <dsp:txXfrm>
        <a:off x="776299" y="2324654"/>
        <a:ext cx="1364483" cy="52130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C4066B-B506-4297-829D-AD59FBE1CB62}">
      <dsp:nvSpPr>
        <dsp:cNvPr id="0" name=""/>
        <dsp:cNvSpPr/>
      </dsp:nvSpPr>
      <dsp:spPr>
        <a:xfrm>
          <a:off x="2775857" y="77353"/>
          <a:ext cx="1569302" cy="12254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Relative reference</a:t>
          </a:r>
          <a:endParaRPr lang="en-US" sz="1800" b="1" kern="1200" dirty="0"/>
        </a:p>
      </dsp:txBody>
      <dsp:txXfrm>
        <a:off x="2775857" y="77353"/>
        <a:ext cx="1569302" cy="1225481"/>
      </dsp:txXfrm>
    </dsp:sp>
    <dsp:sp modelId="{AF2488E6-CCEA-4265-B6D4-DB4E1598CE2C}">
      <dsp:nvSpPr>
        <dsp:cNvPr id="0" name=""/>
        <dsp:cNvSpPr/>
      </dsp:nvSpPr>
      <dsp:spPr>
        <a:xfrm>
          <a:off x="790675" y="400"/>
          <a:ext cx="3459527" cy="3459527"/>
        </a:xfrm>
        <a:prstGeom prst="circularArrow">
          <a:avLst>
            <a:gd name="adj1" fmla="val 6908"/>
            <a:gd name="adj2" fmla="val 465789"/>
            <a:gd name="adj3" fmla="val 547578"/>
            <a:gd name="adj4" fmla="val 20586633"/>
            <a:gd name="adj5" fmla="val 805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F547B9-4F51-44E3-9F35-149419142678}">
      <dsp:nvSpPr>
        <dsp:cNvPr id="0" name=""/>
        <dsp:cNvSpPr/>
      </dsp:nvSpPr>
      <dsp:spPr>
        <a:xfrm>
          <a:off x="2947767" y="2157492"/>
          <a:ext cx="1225481" cy="12254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Fix Cell</a:t>
          </a:r>
          <a:endParaRPr lang="en-US" sz="2000" b="1" kern="1200" dirty="0"/>
        </a:p>
      </dsp:txBody>
      <dsp:txXfrm>
        <a:off x="2947767" y="2157492"/>
        <a:ext cx="1225481" cy="1225481"/>
      </dsp:txXfrm>
    </dsp:sp>
    <dsp:sp modelId="{32D8F9E0-B405-491A-BD90-E92465DECAAF}">
      <dsp:nvSpPr>
        <dsp:cNvPr id="0" name=""/>
        <dsp:cNvSpPr/>
      </dsp:nvSpPr>
      <dsp:spPr>
        <a:xfrm>
          <a:off x="790675" y="400"/>
          <a:ext cx="3459527" cy="3459527"/>
        </a:xfrm>
        <a:prstGeom prst="circularArrow">
          <a:avLst>
            <a:gd name="adj1" fmla="val 6908"/>
            <a:gd name="adj2" fmla="val 465789"/>
            <a:gd name="adj3" fmla="val 5947578"/>
            <a:gd name="adj4" fmla="val 4386633"/>
            <a:gd name="adj5" fmla="val 805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3BA558-89D3-4DFD-9E06-A38953A192B8}">
      <dsp:nvSpPr>
        <dsp:cNvPr id="0" name=""/>
        <dsp:cNvSpPr/>
      </dsp:nvSpPr>
      <dsp:spPr>
        <a:xfrm>
          <a:off x="867628" y="2157492"/>
          <a:ext cx="1225481" cy="12254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Fix Row</a:t>
          </a:r>
          <a:endParaRPr lang="en-US" sz="1800" b="1" kern="1200" dirty="0"/>
        </a:p>
      </dsp:txBody>
      <dsp:txXfrm>
        <a:off x="867628" y="2157492"/>
        <a:ext cx="1225481" cy="1225481"/>
      </dsp:txXfrm>
    </dsp:sp>
    <dsp:sp modelId="{DF7B94A5-7D5C-4DA4-A014-059EC612C76E}">
      <dsp:nvSpPr>
        <dsp:cNvPr id="0" name=""/>
        <dsp:cNvSpPr/>
      </dsp:nvSpPr>
      <dsp:spPr>
        <a:xfrm>
          <a:off x="790675" y="400"/>
          <a:ext cx="3459527" cy="3459527"/>
        </a:xfrm>
        <a:prstGeom prst="circularArrow">
          <a:avLst>
            <a:gd name="adj1" fmla="val 6908"/>
            <a:gd name="adj2" fmla="val 465789"/>
            <a:gd name="adj3" fmla="val 11347578"/>
            <a:gd name="adj4" fmla="val 9786633"/>
            <a:gd name="adj5" fmla="val 805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7E30A4-24E9-4AE5-899E-F5495549C8A5}">
      <dsp:nvSpPr>
        <dsp:cNvPr id="0" name=""/>
        <dsp:cNvSpPr/>
      </dsp:nvSpPr>
      <dsp:spPr>
        <a:xfrm>
          <a:off x="609995" y="77353"/>
          <a:ext cx="1740747" cy="12254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Fix Column</a:t>
          </a:r>
          <a:endParaRPr lang="en-US" sz="1800" b="1" kern="1200" dirty="0"/>
        </a:p>
      </dsp:txBody>
      <dsp:txXfrm>
        <a:off x="609995" y="77353"/>
        <a:ext cx="1740747" cy="1225481"/>
      </dsp:txXfrm>
    </dsp:sp>
    <dsp:sp modelId="{78ACDBC3-5404-4B36-95AE-4E24153C9009}">
      <dsp:nvSpPr>
        <dsp:cNvPr id="0" name=""/>
        <dsp:cNvSpPr/>
      </dsp:nvSpPr>
      <dsp:spPr>
        <a:xfrm>
          <a:off x="790675" y="400"/>
          <a:ext cx="3459527" cy="3459527"/>
        </a:xfrm>
        <a:prstGeom prst="circularArrow">
          <a:avLst>
            <a:gd name="adj1" fmla="val 6908"/>
            <a:gd name="adj2" fmla="val 465789"/>
            <a:gd name="adj3" fmla="val 16334218"/>
            <a:gd name="adj4" fmla="val 15802501"/>
            <a:gd name="adj5" fmla="val 805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7510A9-AEB2-4CB5-A9E8-FE8900B2ACEB}">
      <dsp:nvSpPr>
        <dsp:cNvPr id="0" name=""/>
        <dsp:cNvSpPr/>
      </dsp:nvSpPr>
      <dsp:spPr>
        <a:xfrm rot="10800000">
          <a:off x="907440" y="969"/>
          <a:ext cx="2949541" cy="658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179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Microsoft YaHei" panose="020B0503020204020204" pitchFamily="34" charset="-122"/>
              <a:ea typeface="Microsoft YaHei" panose="020B0503020204020204" pitchFamily="34" charset="-122"/>
            </a:rPr>
            <a:t>Column</a:t>
          </a:r>
          <a:endParaRPr lang="en-US" sz="2000" kern="12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sp:txBody>
      <dsp:txXfrm rot="10800000">
        <a:off x="1071951" y="969"/>
        <a:ext cx="2785030" cy="658044"/>
      </dsp:txXfrm>
    </dsp:sp>
    <dsp:sp modelId="{DDDFBC06-BD7D-4DBF-834B-2D35A5BE4E47}">
      <dsp:nvSpPr>
        <dsp:cNvPr id="0" name=""/>
        <dsp:cNvSpPr/>
      </dsp:nvSpPr>
      <dsp:spPr>
        <a:xfrm>
          <a:off x="578418" y="969"/>
          <a:ext cx="658044" cy="658044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B8FE28-02C7-4516-AB7C-CA7C2439AB08}">
      <dsp:nvSpPr>
        <dsp:cNvPr id="0" name=""/>
        <dsp:cNvSpPr/>
      </dsp:nvSpPr>
      <dsp:spPr>
        <a:xfrm rot="10800000">
          <a:off x="907440" y="855444"/>
          <a:ext cx="2949541" cy="658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179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Microsoft YaHei" panose="020B0503020204020204" pitchFamily="34" charset="-122"/>
              <a:ea typeface="Microsoft YaHei" panose="020B0503020204020204" pitchFamily="34" charset="-122"/>
            </a:rPr>
            <a:t>Bar</a:t>
          </a:r>
          <a:endParaRPr lang="en-US" sz="2000" kern="12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sp:txBody>
      <dsp:txXfrm rot="10800000">
        <a:off x="1071951" y="855444"/>
        <a:ext cx="2785030" cy="658044"/>
      </dsp:txXfrm>
    </dsp:sp>
    <dsp:sp modelId="{9BB8FD89-1CCA-43DA-A773-91DB7D9865CD}">
      <dsp:nvSpPr>
        <dsp:cNvPr id="0" name=""/>
        <dsp:cNvSpPr/>
      </dsp:nvSpPr>
      <dsp:spPr>
        <a:xfrm>
          <a:off x="578418" y="855444"/>
          <a:ext cx="658044" cy="658044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25609D-03C1-4DA0-B356-8D4C9F9F83C3}">
      <dsp:nvSpPr>
        <dsp:cNvPr id="0" name=""/>
        <dsp:cNvSpPr/>
      </dsp:nvSpPr>
      <dsp:spPr>
        <a:xfrm rot="10800000">
          <a:off x="907440" y="1709920"/>
          <a:ext cx="2949541" cy="658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179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Microsoft YaHei" panose="020B0503020204020204" pitchFamily="34" charset="-122"/>
              <a:ea typeface="Microsoft YaHei" panose="020B0503020204020204" pitchFamily="34" charset="-122"/>
            </a:rPr>
            <a:t>Pie</a:t>
          </a:r>
          <a:endParaRPr lang="en-US" sz="2000" kern="12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sp:txBody>
      <dsp:txXfrm rot="10800000">
        <a:off x="1071951" y="1709920"/>
        <a:ext cx="2785030" cy="658044"/>
      </dsp:txXfrm>
    </dsp:sp>
    <dsp:sp modelId="{D064C8DD-3F19-4253-A0EB-2C4B6599DF13}">
      <dsp:nvSpPr>
        <dsp:cNvPr id="0" name=""/>
        <dsp:cNvSpPr/>
      </dsp:nvSpPr>
      <dsp:spPr>
        <a:xfrm>
          <a:off x="578418" y="1709920"/>
          <a:ext cx="658044" cy="658044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CF001C-4127-4E0F-A14F-297E3DFECB46}">
      <dsp:nvSpPr>
        <dsp:cNvPr id="0" name=""/>
        <dsp:cNvSpPr/>
      </dsp:nvSpPr>
      <dsp:spPr>
        <a:xfrm rot="10800000">
          <a:off x="907440" y="2564395"/>
          <a:ext cx="2949541" cy="658044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0179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latin typeface="Microsoft YaHei" panose="020B0503020204020204" pitchFamily="34" charset="-122"/>
              <a:ea typeface="Microsoft YaHei" panose="020B0503020204020204" pitchFamily="34" charset="-122"/>
            </a:rPr>
            <a:t>Line</a:t>
          </a:r>
          <a:endParaRPr lang="en-US" sz="2000" kern="1200" dirty="0">
            <a:latin typeface="Microsoft YaHei" panose="020B0503020204020204" pitchFamily="34" charset="-122"/>
            <a:ea typeface="Microsoft YaHei" panose="020B0503020204020204" pitchFamily="34" charset="-122"/>
          </a:endParaRPr>
        </a:p>
      </dsp:txBody>
      <dsp:txXfrm rot="10800000">
        <a:off x="1071951" y="2564395"/>
        <a:ext cx="2785030" cy="658044"/>
      </dsp:txXfrm>
    </dsp:sp>
    <dsp:sp modelId="{BBE03732-424A-435C-BE97-FC757DB5BE09}">
      <dsp:nvSpPr>
        <dsp:cNvPr id="0" name=""/>
        <dsp:cNvSpPr/>
      </dsp:nvSpPr>
      <dsp:spPr>
        <a:xfrm>
          <a:off x="578418" y="2564395"/>
          <a:ext cx="658044" cy="658044"/>
        </a:xfrm>
        <a:prstGeom prst="ellipse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" panose="020B0503020204020204" pitchFamily="34" charset="-122"/>
              </a:defRPr>
            </a:lvl1pPr>
          </a:lstStyle>
          <a:p>
            <a:endParaRPr lang="th-TH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" panose="020B0503020204020204" pitchFamily="34" charset="-122"/>
              </a:defRPr>
            </a:lvl1pPr>
          </a:lstStyle>
          <a:p>
            <a:fld id="{1D044D82-9D1F-49FA-86E4-E35C6581EA43}" type="datetimeFigureOut">
              <a:rPr lang="th-TH" smtClean="0"/>
              <a:pPr/>
              <a:t>01/08/60</a:t>
            </a:fld>
            <a:endParaRPr lang="th-TH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th-TH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" panose="020B0503020204020204" pitchFamily="34" charset="-122"/>
              </a:defRPr>
            </a:lvl1pPr>
          </a:lstStyle>
          <a:p>
            <a:endParaRPr lang="th-TH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" panose="020B0503020204020204" pitchFamily="34" charset="-122"/>
              </a:defRPr>
            </a:lvl1pPr>
          </a:lstStyle>
          <a:p>
            <a:fld id="{FB77D81A-A591-4B13-AFE4-7D8FEC876F1A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352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Microsoft YaHei" panose="020B0503020204020204" pitchFamily="34" charset="-122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Microsoft YaHei" panose="020B0503020204020204" pitchFamily="34" charset="-122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Microsoft YaHei" panose="020B0503020204020204" pitchFamily="34" charset="-122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Microsoft YaHei" panose="020B0503020204020204" pitchFamily="34" charset="-122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Microsoft YaHei" panose="020B0503020204020204" pitchFamily="34" charset="-122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FCE18F-F45C-4E03-93A4-78430B101976}" type="datetime1">
              <a:rPr lang="th-TH" smtClean="0"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</a:lstStyle>
          <a:p>
            <a:fld id="{9353DDCC-996B-42DD-940B-A43A1A5B3D18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70745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E1C-F2F8-459A-9F70-E7AD54B0BE83}" type="datetime1">
              <a:rPr lang="th-TH" smtClean="0"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10053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44B5B-5513-4007-97C8-70F1B37BCEA5}" type="datetime1">
              <a:rPr lang="th-TH" smtClean="0"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00667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16734"/>
            <a:ext cx="10515600" cy="9382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34409"/>
            <a:ext cx="10515600" cy="3842554"/>
          </a:xfrm>
        </p:spPr>
        <p:txBody>
          <a:bodyPr/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C9BFC-BA11-4B78-AF5E-2B34B42AFFB2}" type="datetime1">
              <a:rPr lang="th-TH" smtClean="0"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latin typeface="+mn-lt"/>
              </a:defRPr>
            </a:lvl1pPr>
          </a:lstStyle>
          <a:p>
            <a:fld id="{9353DDCC-996B-42DD-940B-A43A1A5B3D18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21416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A4CAA-14E0-4358-A9B6-104AA562D7BB}" type="datetime1">
              <a:rPr lang="th-TH" smtClean="0"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896920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6910-61C8-4CD8-A6BC-9C997E2C6526}" type="datetime1">
              <a:rPr lang="th-TH" smtClean="0"/>
              <a:t>01/08/60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485016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9DEF8-7DC9-48D0-B4D4-B5AA08E8C45F}" type="datetime1">
              <a:rPr lang="th-TH" smtClean="0"/>
              <a:t>01/08/60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6547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00AE5A-1B35-491F-A4CE-EA506F7B936A}" type="datetime1">
              <a:rPr lang="th-TH" smtClean="0"/>
              <a:t>01/08/60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38510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5D50C7-CBE6-4FC3-8ACE-934F15A274FB}" type="datetime1">
              <a:rPr lang="th-TH" smtClean="0"/>
              <a:t>01/08/60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51103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3455E-4594-4333-946F-1AE478AB423A}" type="datetime1">
              <a:rPr lang="th-TH" smtClean="0"/>
              <a:t>01/08/60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10501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FF30F-337A-45EE-9B78-FC683BBC586D}" type="datetime1">
              <a:rPr lang="th-TH" smtClean="0"/>
              <a:t>01/08/60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49072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icrosoft YaHei" panose="020B0503020204020204" pitchFamily="34" charset="-122"/>
              </a:defRPr>
            </a:lvl1pPr>
          </a:lstStyle>
          <a:p>
            <a:fld id="{1198EFB4-9E7F-41CC-A0BD-1C64494168D4}" type="datetime1">
              <a:rPr lang="th-TH" smtClean="0"/>
              <a:t>01/08/60</a:t>
            </a:fld>
            <a:endParaRPr lang="th-TH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icrosoft YaHei" panose="020B0503020204020204" pitchFamily="34" charset="-122"/>
              </a:defRPr>
            </a:lvl1pPr>
          </a:lstStyle>
          <a:p>
            <a:endParaRPr lang="th-T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icrosoft YaHei" panose="020B0503020204020204" pitchFamily="34" charset="-122"/>
              </a:defRPr>
            </a:lvl1pPr>
          </a:lstStyle>
          <a:p>
            <a:fld id="{9353DDCC-996B-42DD-940B-A43A1A5B3D18}" type="slidenum">
              <a:rPr lang="th-TH" smtClean="0"/>
              <a:pPr/>
              <a:t>‹#›</a:t>
            </a:fld>
            <a:endParaRPr lang="th-TH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990600" y="1369134"/>
            <a:ext cx="10515600" cy="93828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>
              <a:latin typeface="Microsoft YaHei" panose="020B0503020204020204" pitchFamily="34" charset="-122"/>
            </a:endParaRPr>
          </a:p>
        </p:txBody>
      </p:sp>
      <p:sp>
        <p:nvSpPr>
          <p:cNvPr id="9" name="Content Placeholder 2"/>
          <p:cNvSpPr txBox="1">
            <a:spLocks/>
          </p:cNvSpPr>
          <p:nvPr userDrawn="1"/>
        </p:nvSpPr>
        <p:spPr>
          <a:xfrm>
            <a:off x="990600" y="2486809"/>
            <a:ext cx="10515600" cy="384255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3731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panose="020B0503020204020204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icrosoft YaHei" panose="020B0503020204020204" pitchFamily="34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icrosoft YaHei" panose="020B0503020204020204" pitchFamily="34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icrosoft YaHei" panose="020B0503020204020204" pitchFamily="34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" panose="020B0503020204020204" pitchFamily="34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icrosoft YaHei" panose="020B0503020204020204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69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2073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Help Function (Tell me)</a:t>
            </a:r>
          </a:p>
          <a:p>
            <a:pPr marL="0" indent="0">
              <a:buNone/>
            </a:pP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Excel has a comprehensive </a:t>
            </a:r>
            <a:r>
              <a:rPr lang="en-GB" sz="1800" b="1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Help</a:t>
            </a: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 facility. This means that full advantage can be taken of the </a:t>
            </a:r>
          </a:p>
          <a:p>
            <a:pPr marL="0" indent="0">
              <a:buNone/>
            </a:pP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features incorporated in the program. Using Help can usually solve the majority of problems </a:t>
            </a:r>
          </a:p>
          <a:p>
            <a:pPr marL="0" indent="0">
              <a:buNone/>
            </a:pP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encountered.</a:t>
            </a:r>
            <a:endParaRPr lang="en-GB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Getting Started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0285" y="3984921"/>
            <a:ext cx="5171429" cy="2371429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 flipV="1">
            <a:off x="7252138" y="4141450"/>
            <a:ext cx="2060028" cy="293916"/>
          </a:xfrm>
          <a:prstGeom prst="line">
            <a:avLst/>
          </a:prstGeom>
          <a:ln w="19050"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338861" y="3850591"/>
            <a:ext cx="13577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>
                <a:solidFill>
                  <a:schemeClr val="accent1"/>
                </a:solidFill>
                <a:latin typeface="Microsoft YaHei" panose="020B0503020204020204" pitchFamily="34" charset="-122"/>
              </a:defRPr>
            </a:lvl1pPr>
          </a:lstStyle>
          <a:p>
            <a:r>
              <a:rPr lang="en-US" dirty="0" smtClean="0"/>
              <a:t>Tellme</a:t>
            </a:r>
          </a:p>
          <a:p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10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4277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Preferences</a:t>
            </a:r>
            <a:endParaRPr lang="en-US" sz="2000" b="1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Basic Excel Options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 (preferences)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can be changed, the user name, 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which is added to certain templates.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By default workbook are opened from. 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And save to the Documents library 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These Locations can also be changed</a:t>
            </a:r>
            <a:endParaRPr lang="en-US" sz="18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4227" y="2219030"/>
            <a:ext cx="5048509" cy="39579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21757" y="6212267"/>
            <a:ext cx="3933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[File] -&gt;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Option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Getting Started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11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99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Closing </a:t>
            </a: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Excel</a:t>
            </a:r>
            <a:endParaRPr lang="en-US" sz="1600" b="1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6" name="Shape 4586"/>
          <p:cNvSpPr/>
          <p:nvPr/>
        </p:nvSpPr>
        <p:spPr>
          <a:xfrm>
            <a:off x="2817859" y="2863425"/>
            <a:ext cx="1848040" cy="18265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7" name="Shape 4588"/>
          <p:cNvSpPr/>
          <p:nvPr/>
        </p:nvSpPr>
        <p:spPr>
          <a:xfrm>
            <a:off x="5176354" y="2863425"/>
            <a:ext cx="1848040" cy="1848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8" name="Shape 4590"/>
          <p:cNvSpPr/>
          <p:nvPr/>
        </p:nvSpPr>
        <p:spPr>
          <a:xfrm>
            <a:off x="7502789" y="2863426"/>
            <a:ext cx="1848040" cy="1848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2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749663" y="2948516"/>
            <a:ext cx="6692674" cy="2336889"/>
            <a:chOff x="2774318" y="2948516"/>
            <a:chExt cx="6692674" cy="2336889"/>
          </a:xfrm>
        </p:grpSpPr>
        <p:sp>
          <p:nvSpPr>
            <p:cNvPr id="6" name="Shape 4586"/>
            <p:cNvSpPr/>
            <p:nvPr/>
          </p:nvSpPr>
          <p:spPr>
            <a:xfrm>
              <a:off x="2857028" y="2948516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8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7" name="Shape 4588"/>
            <p:cNvSpPr/>
            <p:nvPr/>
          </p:nvSpPr>
          <p:spPr>
            <a:xfrm>
              <a:off x="5215523" y="2972236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8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8" name="Shape 4590"/>
            <p:cNvSpPr/>
            <p:nvPr/>
          </p:nvSpPr>
          <p:spPr>
            <a:xfrm>
              <a:off x="7520338" y="2972236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8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9" name="Text Placeholder 2"/>
            <p:cNvSpPr txBox="1">
              <a:spLocks/>
            </p:cNvSpPr>
            <p:nvPr/>
          </p:nvSpPr>
          <p:spPr>
            <a:xfrm>
              <a:off x="2774318" y="50236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Close Button</a:t>
              </a:r>
              <a:endParaRPr lang="en-GB" sz="18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0" name="Text Placeholder 2"/>
            <p:cNvSpPr txBox="1">
              <a:spLocks/>
            </p:cNvSpPr>
            <p:nvPr/>
          </p:nvSpPr>
          <p:spPr>
            <a:xfrm>
              <a:off x="5113925" y="50236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Excel Button</a:t>
              </a:r>
              <a:endParaRPr lang="en-GB" sz="18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1" name="Text Placeholder 2"/>
            <p:cNvSpPr txBox="1">
              <a:spLocks/>
            </p:cNvSpPr>
            <p:nvPr/>
          </p:nvSpPr>
          <p:spPr>
            <a:xfrm>
              <a:off x="7453532" y="502362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Alt + F4</a:t>
              </a:r>
              <a:endParaRPr lang="en-GB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8386" y="3520426"/>
              <a:ext cx="1083238" cy="695177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21577" y="3350046"/>
              <a:ext cx="1039177" cy="1039177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834"/>
            <a:stretch/>
          </p:blipFill>
          <p:spPr>
            <a:xfrm>
              <a:off x="7700815" y="3498148"/>
              <a:ext cx="1531699" cy="66058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01600" cap="sq">
              <a:solidFill>
                <a:srgbClr val="FDFDFD"/>
              </a:solidFill>
              <a:miter lim="800000"/>
            </a:ln>
            <a:effectLst>
              <a:outerShdw blurRad="57150" dist="37500" dir="7560000" sy="98000" kx="110000" ky="200000" algn="tl" rotWithShape="0">
                <a:srgbClr val="000000">
                  <a:alpha val="20000"/>
                </a:srgbClr>
              </a:outerShdw>
            </a:effectLst>
            <a:scene3d>
              <a:camera prst="perspectiveRelaxed">
                <a:rot lat="18960000" lon="0" rev="0"/>
              </a:camera>
              <a:lightRig rig="twoPt" dir="t">
                <a:rot lat="0" lon="0" rev="7200000"/>
              </a:lightRig>
            </a:scene3d>
            <a:sp3d prstMaterial="matte">
              <a:bevelT w="22860" h="12700"/>
              <a:contourClr>
                <a:srgbClr val="FFFFFF"/>
              </a:contourClr>
            </a:sp3d>
          </p:spPr>
        </p:pic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Getting Started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12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4237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Alert Popup </a:t>
            </a:r>
            <a:endParaRPr lang="en-US" sz="1600" b="1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801986" y="2877904"/>
            <a:ext cx="8588029" cy="3299059"/>
            <a:chOff x="258153" y="2032952"/>
            <a:chExt cx="8588029" cy="3299059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3650" y="2032952"/>
              <a:ext cx="4916973" cy="1570700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sp>
          <p:nvSpPr>
            <p:cNvPr id="17" name="Text Placeholder 2"/>
            <p:cNvSpPr txBox="1">
              <a:spLocks/>
            </p:cNvSpPr>
            <p:nvPr/>
          </p:nvSpPr>
          <p:spPr>
            <a:xfrm>
              <a:off x="258153" y="3926030"/>
              <a:ext cx="2874370" cy="1349388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Save Excel Workbook and Excel is Close</a:t>
              </a:r>
              <a:endParaRPr lang="en-GB" sz="18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>
              <a:off x="1695347" y="3285984"/>
              <a:ext cx="1437176" cy="850083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 Placeholder 2"/>
            <p:cNvSpPr txBox="1">
              <a:spLocks/>
            </p:cNvSpPr>
            <p:nvPr/>
          </p:nvSpPr>
          <p:spPr>
            <a:xfrm>
              <a:off x="3275287" y="3982623"/>
              <a:ext cx="2739448" cy="1349388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The Workbook is Closed </a:t>
              </a:r>
              <a:r>
                <a:rPr lang="en-GB" sz="1800" u="sng" dirty="0" smtClean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without</a:t>
              </a:r>
              <a:r>
                <a:rPr lang="en-GB" sz="1800" dirty="0" smtClean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 saving and Excel is close</a:t>
              </a:r>
              <a:endParaRPr lang="en-GB" sz="18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20" name="Straight Connector 19"/>
            <p:cNvCxnSpPr/>
            <p:nvPr/>
          </p:nvCxnSpPr>
          <p:spPr>
            <a:xfrm flipH="1">
              <a:off x="4468969" y="3285984"/>
              <a:ext cx="151330" cy="749168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 Placeholder 2"/>
            <p:cNvSpPr txBox="1">
              <a:spLocks/>
            </p:cNvSpPr>
            <p:nvPr/>
          </p:nvSpPr>
          <p:spPr>
            <a:xfrm>
              <a:off x="6048151" y="3603652"/>
              <a:ext cx="2798031" cy="1349388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Cancel Excel is closed</a:t>
              </a:r>
              <a:endParaRPr lang="en-GB" sz="18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6190915" y="3285984"/>
              <a:ext cx="949706" cy="749168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Getting Started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13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837104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1410"/>
          <a:stretch/>
        </p:blipFill>
        <p:spPr>
          <a:xfrm>
            <a:off x="-29497" y="1955181"/>
            <a:ext cx="12309988" cy="91674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7511" y="2583802"/>
            <a:ext cx="7114809" cy="1047976"/>
          </a:xfrm>
        </p:spPr>
        <p:txBody>
          <a:bodyPr vert="horz" anchor="ctr">
            <a:normAutofit fontScale="90000"/>
          </a:bodyPr>
          <a:lstStyle/>
          <a:p>
            <a:pPr algn="ctr"/>
            <a:r>
              <a:rPr lang="en-US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CHALLENGE</a:t>
            </a:r>
            <a:endParaRPr lang="th-TH" sz="13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14</a:t>
            </a:fld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8342310" y="2183692"/>
            <a:ext cx="21704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Getting Started</a:t>
            </a:r>
            <a:endParaRPr lang="th-TH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680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16734"/>
            <a:ext cx="10515600" cy="720000"/>
          </a:xfr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Cells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Edit Data in the Formula Bar and Cell</a:t>
            </a:r>
          </a:p>
          <a:p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Delete Cell Contents</a:t>
            </a:r>
          </a:p>
          <a:p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Use Undo and </a:t>
            </a:r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Redo</a:t>
            </a:r>
          </a:p>
          <a:p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Select Ranges of Data</a:t>
            </a:r>
          </a:p>
          <a:p>
            <a:r>
              <a:rPr lang="en-GB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Cut, Copy and Paste</a:t>
            </a:r>
          </a:p>
          <a:p>
            <a:r>
              <a:rPr lang="en-GB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Find and Replace </a:t>
            </a:r>
            <a:r>
              <a:rPr lang="en-GB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Text</a:t>
            </a: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15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96455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Entering Labels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Labels are normally used for describing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the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contents of the worksheet, as columns or titles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when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entering information into a cell,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notice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that the text appears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in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formula bar as well as in the cell</a:t>
            </a:r>
            <a:endParaRPr lang="en-GB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837377" y="2360094"/>
            <a:ext cx="4044940" cy="3315115"/>
            <a:chOff x="184367" y="1395115"/>
            <a:chExt cx="4044940" cy="3315115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367" y="2140241"/>
              <a:ext cx="4044940" cy="2569989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2552073" y="1395115"/>
              <a:ext cx="143247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Formula Bar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06837" y="4166730"/>
              <a:ext cx="8921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Labels</a:t>
              </a:r>
            </a:p>
          </p:txBody>
        </p:sp>
        <p:cxnSp>
          <p:nvCxnSpPr>
            <p:cNvPr id="17" name="Straight Connector 16"/>
            <p:cNvCxnSpPr/>
            <p:nvPr/>
          </p:nvCxnSpPr>
          <p:spPr>
            <a:xfrm flipH="1" flipV="1">
              <a:off x="3268312" y="1759354"/>
              <a:ext cx="1" cy="593324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>
              <a:off x="1257881" y="3863662"/>
              <a:ext cx="948956" cy="472345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Cells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16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5046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Entering Number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Number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must begin with one of the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following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character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: 0 1 2 3 4 5 6 7 8 9 . + - or a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currency symbol</a:t>
            </a: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242557" y="2201073"/>
            <a:ext cx="4111243" cy="3369401"/>
            <a:chOff x="3454773" y="2986949"/>
            <a:chExt cx="4111243" cy="3369401"/>
          </a:xfrm>
        </p:grpSpPr>
        <p:sp>
          <p:nvSpPr>
            <p:cNvPr id="10" name="TextBox 9"/>
            <p:cNvSpPr txBox="1"/>
            <p:nvPr/>
          </p:nvSpPr>
          <p:spPr>
            <a:xfrm>
              <a:off x="5215815" y="2986949"/>
              <a:ext cx="10542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Number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4773" y="3713408"/>
              <a:ext cx="4111243" cy="2642942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12" name="Straight Connector 11"/>
            <p:cNvCxnSpPr/>
            <p:nvPr/>
          </p:nvCxnSpPr>
          <p:spPr>
            <a:xfrm flipV="1">
              <a:off x="5571369" y="3289562"/>
              <a:ext cx="171571" cy="1097281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075559" y="6094855"/>
            <a:ext cx="10439365" cy="215444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By default all numeric values are right aligned (placed to the right edge of the column) and the labels(text) are left aligned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9" name="Shape 1487"/>
          <p:cNvSpPr/>
          <p:nvPr/>
        </p:nvSpPr>
        <p:spPr>
          <a:xfrm>
            <a:off x="795755" y="6033035"/>
            <a:ext cx="237359" cy="339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276" extrusionOk="0">
                <a:moveTo>
                  <a:pt x="1877" y="21023"/>
                </a:moveTo>
                <a:cubicBezTo>
                  <a:pt x="2335" y="19958"/>
                  <a:pt x="3030" y="18458"/>
                  <a:pt x="3960" y="16288"/>
                </a:cubicBezTo>
                <a:cubicBezTo>
                  <a:pt x="8011" y="15823"/>
                  <a:pt x="9689" y="16658"/>
                  <a:pt x="12261" y="13325"/>
                </a:cubicBezTo>
                <a:cubicBezTo>
                  <a:pt x="10172" y="13789"/>
                  <a:pt x="7654" y="12465"/>
                  <a:pt x="7789" y="11892"/>
                </a:cubicBezTo>
                <a:cubicBezTo>
                  <a:pt x="7924" y="11318"/>
                  <a:pt x="13647" y="12306"/>
                  <a:pt x="17393" y="8447"/>
                </a:cubicBezTo>
                <a:cubicBezTo>
                  <a:pt x="12670" y="9202"/>
                  <a:pt x="11160" y="7540"/>
                  <a:pt x="11769" y="7289"/>
                </a:cubicBezTo>
                <a:cubicBezTo>
                  <a:pt x="13175" y="6708"/>
                  <a:pt x="17348" y="7048"/>
                  <a:pt x="19572" y="5477"/>
                </a:cubicBezTo>
                <a:cubicBezTo>
                  <a:pt x="20719" y="4669"/>
                  <a:pt x="21256" y="2702"/>
                  <a:pt x="20789" y="2000"/>
                </a:cubicBezTo>
                <a:cubicBezTo>
                  <a:pt x="20229" y="1153"/>
                  <a:pt x="16813" y="-111"/>
                  <a:pt x="14931" y="7"/>
                </a:cubicBezTo>
                <a:cubicBezTo>
                  <a:pt x="13047" y="126"/>
                  <a:pt x="10093" y="5208"/>
                  <a:pt x="9217" y="5168"/>
                </a:cubicBezTo>
                <a:cubicBezTo>
                  <a:pt x="8341" y="5128"/>
                  <a:pt x="8166" y="2892"/>
                  <a:pt x="9694" y="813"/>
                </a:cubicBezTo>
                <a:cubicBezTo>
                  <a:pt x="8081" y="1330"/>
                  <a:pt x="5127" y="2940"/>
                  <a:pt x="4200" y="4315"/>
                </a:cubicBezTo>
                <a:cubicBezTo>
                  <a:pt x="2475" y="6874"/>
                  <a:pt x="4362" y="12744"/>
                  <a:pt x="3757" y="12953"/>
                </a:cubicBezTo>
                <a:cubicBezTo>
                  <a:pt x="3151" y="13163"/>
                  <a:pt x="1114" y="10259"/>
                  <a:pt x="505" y="8944"/>
                </a:cubicBezTo>
                <a:cubicBezTo>
                  <a:pt x="-324" y="10961"/>
                  <a:pt x="-344" y="12982"/>
                  <a:pt x="2082" y="15667"/>
                </a:cubicBezTo>
                <a:cubicBezTo>
                  <a:pt x="1167" y="17429"/>
                  <a:pt x="667" y="19457"/>
                  <a:pt x="592" y="20487"/>
                </a:cubicBezTo>
                <a:cubicBezTo>
                  <a:pt x="557" y="21312"/>
                  <a:pt x="1675" y="21489"/>
                  <a:pt x="1877" y="21023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Cells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17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3187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Editing Cell</a:t>
            </a:r>
          </a:p>
          <a:p>
            <a:pPr marL="0" indent="0">
              <a:buNone/>
            </a:pP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Changes can be made to data in cell in a variety of way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3806878" y="2606990"/>
            <a:ext cx="6928490" cy="3903480"/>
            <a:chOff x="2359078" y="2543490"/>
            <a:chExt cx="6928490" cy="3903480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2143" y="3248629"/>
              <a:ext cx="5305425" cy="2800350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2359078" y="4454974"/>
              <a:ext cx="13998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Active Cell</a:t>
              </a:r>
            </a:p>
          </p:txBody>
        </p:sp>
        <p:cxnSp>
          <p:nvCxnSpPr>
            <p:cNvPr id="11" name="Straight Connector 10"/>
            <p:cNvCxnSpPr>
              <a:endCxn id="10" idx="2"/>
            </p:cNvCxnSpPr>
            <p:nvPr/>
          </p:nvCxnSpPr>
          <p:spPr>
            <a:xfrm flipH="1" flipV="1">
              <a:off x="3058990" y="4793528"/>
              <a:ext cx="1356128" cy="457250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6910726" y="2543490"/>
              <a:ext cx="160305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Formula Bar</a:t>
              </a:r>
            </a:p>
          </p:txBody>
        </p:sp>
        <p:cxnSp>
          <p:nvCxnSpPr>
            <p:cNvPr id="13" name="Straight Connector 12"/>
            <p:cNvCxnSpPr>
              <a:endCxn id="12" idx="2"/>
            </p:cNvCxnSpPr>
            <p:nvPr/>
          </p:nvCxnSpPr>
          <p:spPr>
            <a:xfrm flipV="1">
              <a:off x="7039985" y="2882044"/>
              <a:ext cx="672269" cy="567670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4534286" y="6139193"/>
              <a:ext cx="42011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Editing Cell</a:t>
              </a:r>
            </a:p>
          </p:txBody>
        </p:sp>
      </p:grp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Cells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18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5512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Deleting Cell Contents</a:t>
            </a:r>
          </a:p>
          <a:p>
            <a:pPr marL="0" indent="0">
              <a:buNone/>
            </a:pP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Cell contents are erased using the Clear Contents </a:t>
            </a:r>
            <a:endParaRPr lang="en-GB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command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or by using &lt;Delete&gt; on the keyboard</a:t>
            </a: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170024" y="2334409"/>
            <a:ext cx="6183776" cy="3996442"/>
            <a:chOff x="4565057" y="2334409"/>
            <a:chExt cx="6183776" cy="3996442"/>
          </a:xfrm>
        </p:grpSpPr>
        <p:grpSp>
          <p:nvGrpSpPr>
            <p:cNvPr id="7" name="Group 6"/>
            <p:cNvGrpSpPr/>
            <p:nvPr/>
          </p:nvGrpSpPr>
          <p:grpSpPr>
            <a:xfrm>
              <a:off x="4565057" y="2334409"/>
              <a:ext cx="5785443" cy="3842554"/>
              <a:chOff x="5568357" y="2334409"/>
              <a:chExt cx="5785443" cy="3842554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5568357" y="3798832"/>
                <a:ext cx="264599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600" dirty="0">
                    <a:solidFill>
                      <a:schemeClr val="accent1"/>
                    </a:solidFill>
                    <a:latin typeface="Microsoft YaHei" panose="020B0503020204020204" pitchFamily="34" charset="-122"/>
                  </a:rPr>
                  <a:t>Deleting Cell Contents</a:t>
                </a:r>
              </a:p>
            </p:txBody>
          </p:sp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14352" y="2334409"/>
                <a:ext cx="3139448" cy="3842554"/>
              </a:xfrm>
              <a:prstGeom prst="rect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</p:pic>
          <p:cxnSp>
            <p:nvCxnSpPr>
              <p:cNvPr id="18" name="Straight Connector 17"/>
              <p:cNvCxnSpPr/>
              <p:nvPr/>
            </p:nvCxnSpPr>
            <p:spPr>
              <a:xfrm flipH="1">
                <a:off x="7113644" y="3324113"/>
                <a:ext cx="1333948" cy="474719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9" name="TextBox 18"/>
            <p:cNvSpPr txBox="1"/>
            <p:nvPr/>
          </p:nvSpPr>
          <p:spPr>
            <a:xfrm>
              <a:off x="6815386" y="6023074"/>
              <a:ext cx="39334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[Home] -&gt; </a:t>
              </a:r>
              <a:r>
                <a:rPr lang="en-GB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[Editing] -&gt; Clear</a:t>
              </a:r>
              <a:endPara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Cells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19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6261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35833675"/>
              </p:ext>
            </p:extLst>
          </p:nvPr>
        </p:nvGraphicFramePr>
        <p:xfrm>
          <a:off x="3155" y="1747782"/>
          <a:ext cx="12185690" cy="33624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>
                <a:latin typeface="Microsoft YaHei" panose="020B0503020204020204" pitchFamily="34" charset="-122"/>
              </a:rPr>
              <a:pPr/>
              <a:t>2</a:t>
            </a:fld>
            <a:endParaRPr lang="th-TH" dirty="0">
              <a:latin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039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Using Undo and Redo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As it is so easy to remove the contents of a cell,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Excel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has Undo to reverse any mistakes that may have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been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made</a:t>
            </a:r>
            <a:endParaRPr lang="en-GB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682766" y="2671192"/>
            <a:ext cx="4201134" cy="3366244"/>
            <a:chOff x="7254266" y="2812216"/>
            <a:chExt cx="4201134" cy="3366244"/>
          </a:xfrm>
        </p:grpSpPr>
        <p:sp>
          <p:nvSpPr>
            <p:cNvPr id="9" name="TextBox 8"/>
            <p:cNvSpPr txBox="1"/>
            <p:nvPr/>
          </p:nvSpPr>
          <p:spPr>
            <a:xfrm>
              <a:off x="8636741" y="2812216"/>
              <a:ext cx="22460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Undo &amp; Redo</a:t>
              </a:r>
              <a:endPara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254266" y="5870683"/>
              <a:ext cx="42011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Undo &amp; Redo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64527" y="3638550"/>
              <a:ext cx="3685623" cy="2156319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11" name="Straight Connector 10"/>
            <p:cNvCxnSpPr>
              <a:endCxn id="9" idx="2"/>
            </p:cNvCxnSpPr>
            <p:nvPr/>
          </p:nvCxnSpPr>
          <p:spPr>
            <a:xfrm flipV="1">
              <a:off x="9607924" y="3150770"/>
              <a:ext cx="151858" cy="660846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1075559" y="6094855"/>
            <a:ext cx="10439365" cy="215444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The </a:t>
            </a:r>
            <a:r>
              <a:rPr lang="en-US" sz="14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&lt;Ctrl+z&gt;</a:t>
            </a:r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 key to </a:t>
            </a:r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Undo , The </a:t>
            </a:r>
            <a:r>
              <a:rPr lang="en-US" sz="14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&lt;Ctrl+y&gt; </a:t>
            </a:r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key to Redo</a:t>
            </a:r>
          </a:p>
        </p:txBody>
      </p:sp>
      <p:sp>
        <p:nvSpPr>
          <p:cNvPr id="21" name="Shape 1487"/>
          <p:cNvSpPr/>
          <p:nvPr/>
        </p:nvSpPr>
        <p:spPr>
          <a:xfrm>
            <a:off x="795755" y="6033035"/>
            <a:ext cx="237359" cy="339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276" extrusionOk="0">
                <a:moveTo>
                  <a:pt x="1877" y="21023"/>
                </a:moveTo>
                <a:cubicBezTo>
                  <a:pt x="2335" y="19958"/>
                  <a:pt x="3030" y="18458"/>
                  <a:pt x="3960" y="16288"/>
                </a:cubicBezTo>
                <a:cubicBezTo>
                  <a:pt x="8011" y="15823"/>
                  <a:pt x="9689" y="16658"/>
                  <a:pt x="12261" y="13325"/>
                </a:cubicBezTo>
                <a:cubicBezTo>
                  <a:pt x="10172" y="13789"/>
                  <a:pt x="7654" y="12465"/>
                  <a:pt x="7789" y="11892"/>
                </a:cubicBezTo>
                <a:cubicBezTo>
                  <a:pt x="7924" y="11318"/>
                  <a:pt x="13647" y="12306"/>
                  <a:pt x="17393" y="8447"/>
                </a:cubicBezTo>
                <a:cubicBezTo>
                  <a:pt x="12670" y="9202"/>
                  <a:pt x="11160" y="7540"/>
                  <a:pt x="11769" y="7289"/>
                </a:cubicBezTo>
                <a:cubicBezTo>
                  <a:pt x="13175" y="6708"/>
                  <a:pt x="17348" y="7048"/>
                  <a:pt x="19572" y="5477"/>
                </a:cubicBezTo>
                <a:cubicBezTo>
                  <a:pt x="20719" y="4669"/>
                  <a:pt x="21256" y="2702"/>
                  <a:pt x="20789" y="2000"/>
                </a:cubicBezTo>
                <a:cubicBezTo>
                  <a:pt x="20229" y="1153"/>
                  <a:pt x="16813" y="-111"/>
                  <a:pt x="14931" y="7"/>
                </a:cubicBezTo>
                <a:cubicBezTo>
                  <a:pt x="13047" y="126"/>
                  <a:pt x="10093" y="5208"/>
                  <a:pt x="9217" y="5168"/>
                </a:cubicBezTo>
                <a:cubicBezTo>
                  <a:pt x="8341" y="5128"/>
                  <a:pt x="8166" y="2892"/>
                  <a:pt x="9694" y="813"/>
                </a:cubicBezTo>
                <a:cubicBezTo>
                  <a:pt x="8081" y="1330"/>
                  <a:pt x="5127" y="2940"/>
                  <a:pt x="4200" y="4315"/>
                </a:cubicBezTo>
                <a:cubicBezTo>
                  <a:pt x="2475" y="6874"/>
                  <a:pt x="4362" y="12744"/>
                  <a:pt x="3757" y="12953"/>
                </a:cubicBezTo>
                <a:cubicBezTo>
                  <a:pt x="3151" y="13163"/>
                  <a:pt x="1114" y="10259"/>
                  <a:pt x="505" y="8944"/>
                </a:cubicBezTo>
                <a:cubicBezTo>
                  <a:pt x="-324" y="10961"/>
                  <a:pt x="-344" y="12982"/>
                  <a:pt x="2082" y="15667"/>
                </a:cubicBezTo>
                <a:cubicBezTo>
                  <a:pt x="1167" y="17429"/>
                  <a:pt x="667" y="19457"/>
                  <a:pt x="592" y="20487"/>
                </a:cubicBezTo>
                <a:cubicBezTo>
                  <a:pt x="557" y="21312"/>
                  <a:pt x="1675" y="21489"/>
                  <a:pt x="1877" y="21023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Cells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20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90304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Using the Fill Handle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Fill Handle quickly copies or increments data to a range of cells,  If the data is in the form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of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days, dates time, months or text with a number then the Fill Handle will increment as it fills</a:t>
            </a: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2375" y="3794851"/>
            <a:ext cx="4016111" cy="2253722"/>
          </a:xfrm>
          <a:prstGeom prst="rect">
            <a:avLst/>
          </a:prstGeom>
        </p:spPr>
      </p:pic>
      <p:grpSp>
        <p:nvGrpSpPr>
          <p:cNvPr id="23" name="Group 22"/>
          <p:cNvGrpSpPr/>
          <p:nvPr/>
        </p:nvGrpSpPr>
        <p:grpSpPr>
          <a:xfrm>
            <a:off x="3227352" y="5002274"/>
            <a:ext cx="6088771" cy="1354076"/>
            <a:chOff x="3518151" y="5126529"/>
            <a:chExt cx="6088771" cy="1354076"/>
          </a:xfrm>
        </p:grpSpPr>
        <p:sp>
          <p:nvSpPr>
            <p:cNvPr id="17" name="TextBox 16"/>
            <p:cNvSpPr txBox="1"/>
            <p:nvPr/>
          </p:nvSpPr>
          <p:spPr>
            <a:xfrm>
              <a:off x="8356602" y="5126529"/>
              <a:ext cx="1250320" cy="338554"/>
            </a:xfrm>
            <a:prstGeom prst="rect">
              <a:avLst/>
            </a:prstGeom>
            <a:ln w="19050">
              <a:noFill/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Fill Handle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518151" y="6172828"/>
              <a:ext cx="4201134" cy="307777"/>
            </a:xfrm>
            <a:prstGeom prst="rect">
              <a:avLst/>
            </a:prstGeom>
            <a:ln w="19050">
              <a:noFill/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Fill Handle</a:t>
              </a:r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6046140" y="5255654"/>
              <a:ext cx="2310461" cy="21514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Cells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21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4806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Copying Cells &amp; Paste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Rather than repeatedly typing the same data into several cells, The copy command can be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used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to copy labels, values and formulas</a:t>
            </a: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981989" y="3490913"/>
            <a:ext cx="6011405" cy="3065637"/>
            <a:chOff x="3621902" y="3490913"/>
            <a:chExt cx="6011405" cy="3065637"/>
          </a:xfrm>
        </p:grpSpPr>
        <p:sp>
          <p:nvSpPr>
            <p:cNvPr id="9" name="TextBox 8"/>
            <p:cNvSpPr txBox="1"/>
            <p:nvPr/>
          </p:nvSpPr>
          <p:spPr>
            <a:xfrm>
              <a:off x="8013701" y="4527034"/>
              <a:ext cx="16196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Paste </a:t>
              </a:r>
              <a:r>
                <a:rPr lang="en-US" sz="1600" dirty="0" smtClean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Options</a:t>
              </a:r>
              <a:endPara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21902" y="6248773"/>
              <a:ext cx="42011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Copying Cells </a:t>
              </a:r>
              <a:r>
                <a:rPr lang="en-GB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and </a:t>
              </a:r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Paste</a:t>
              </a: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4144" y="3490913"/>
              <a:ext cx="3676650" cy="2686050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12" name="Straight Connector 11"/>
            <p:cNvCxnSpPr/>
            <p:nvPr/>
          </p:nvCxnSpPr>
          <p:spPr>
            <a:xfrm flipV="1">
              <a:off x="6173274" y="4711700"/>
              <a:ext cx="1840426" cy="31615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Cells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22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6481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Moving Cells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Cut and Paste commands allow the user to move the content of a cell or a range of cells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to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other parts of the worksheet</a:t>
            </a: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784466" y="3563172"/>
            <a:ext cx="6467110" cy="2507708"/>
            <a:chOff x="22139" y="2303442"/>
            <a:chExt cx="6467110" cy="2507708"/>
          </a:xfrm>
        </p:grpSpPr>
        <p:sp>
          <p:nvSpPr>
            <p:cNvPr id="8" name="TextBox 7"/>
            <p:cNvSpPr txBox="1"/>
            <p:nvPr/>
          </p:nvSpPr>
          <p:spPr>
            <a:xfrm>
              <a:off x="4992907" y="3142734"/>
              <a:ext cx="14963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Moving Cell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139" y="4503373"/>
              <a:ext cx="42011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Moving Cells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102" y="2303442"/>
              <a:ext cx="4059826" cy="2127909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15" name="Straight Connector 14"/>
            <p:cNvCxnSpPr/>
            <p:nvPr/>
          </p:nvCxnSpPr>
          <p:spPr>
            <a:xfrm flipV="1">
              <a:off x="1207245" y="3323028"/>
              <a:ext cx="3785662" cy="699247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6" name="Straight Arrow Connector 15"/>
          <p:cNvCxnSpPr/>
          <p:nvPr/>
        </p:nvCxnSpPr>
        <p:spPr>
          <a:xfrm flipV="1">
            <a:off x="4098664" y="4701430"/>
            <a:ext cx="559533" cy="4084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3334871" y="5109882"/>
            <a:ext cx="892884" cy="322730"/>
          </a:xfrm>
          <a:prstGeom prst="rect">
            <a:avLst/>
          </a:prstGeom>
          <a:noFill/>
          <a:ln w="38100">
            <a:solidFill>
              <a:srgbClr val="2D65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Microsoft YaHei" panose="020B0503020204020204" pitchFamily="34" charset="-122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Cells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23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7636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Finding Specific Text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Specific text can be found in formulas, </a:t>
            </a:r>
            <a:endParaRPr lang="th-TH" sz="1800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labels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,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comment,</a:t>
            </a:r>
            <a:r>
              <a:rPr lang="th-TH" sz="1800" dirty="0">
                <a:ea typeface="Microsoft YaHei" panose="020B0503020204020204" pitchFamily="34" charset="-122"/>
                <a:cs typeface="Open Sans" panose="020B0606030504020204" pitchFamily="34" charset="0"/>
              </a:rPr>
              <a:t>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etc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. and even replaced </a:t>
            </a:r>
            <a:endParaRPr lang="th-TH" sz="1800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if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necessary. The search start at the active cell</a:t>
            </a: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6127485" y="2333971"/>
            <a:ext cx="5226315" cy="3352317"/>
            <a:chOff x="5173771" y="2513358"/>
            <a:chExt cx="5226315" cy="3352317"/>
          </a:xfrm>
        </p:grpSpPr>
        <p:sp>
          <p:nvSpPr>
            <p:cNvPr id="9" name="TextBox 8"/>
            <p:cNvSpPr txBox="1"/>
            <p:nvPr/>
          </p:nvSpPr>
          <p:spPr>
            <a:xfrm>
              <a:off x="6937021" y="2513358"/>
              <a:ext cx="10919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Keyword</a:t>
              </a:r>
              <a:endPara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3771" y="3073073"/>
              <a:ext cx="5226315" cy="2792602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12" name="Straight Connector 11"/>
            <p:cNvCxnSpPr>
              <a:endCxn id="9" idx="2"/>
            </p:cNvCxnSpPr>
            <p:nvPr/>
          </p:nvCxnSpPr>
          <p:spPr>
            <a:xfrm flipV="1">
              <a:off x="7202895" y="2851912"/>
              <a:ext cx="280076" cy="1031834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1075559" y="6094855"/>
            <a:ext cx="10439365" cy="215444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The &lt;</a:t>
            </a:r>
            <a:r>
              <a:rPr lang="en-GB" sz="1400" b="1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Crtl+f</a:t>
            </a:r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&gt; key to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Find </a:t>
            </a:r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and Replace dialog</a:t>
            </a:r>
          </a:p>
        </p:txBody>
      </p:sp>
      <p:sp>
        <p:nvSpPr>
          <p:cNvPr id="17" name="Shape 1487"/>
          <p:cNvSpPr/>
          <p:nvPr/>
        </p:nvSpPr>
        <p:spPr>
          <a:xfrm>
            <a:off x="795755" y="6033035"/>
            <a:ext cx="237359" cy="339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276" extrusionOk="0">
                <a:moveTo>
                  <a:pt x="1877" y="21023"/>
                </a:moveTo>
                <a:cubicBezTo>
                  <a:pt x="2335" y="19958"/>
                  <a:pt x="3030" y="18458"/>
                  <a:pt x="3960" y="16288"/>
                </a:cubicBezTo>
                <a:cubicBezTo>
                  <a:pt x="8011" y="15823"/>
                  <a:pt x="9689" y="16658"/>
                  <a:pt x="12261" y="13325"/>
                </a:cubicBezTo>
                <a:cubicBezTo>
                  <a:pt x="10172" y="13789"/>
                  <a:pt x="7654" y="12465"/>
                  <a:pt x="7789" y="11892"/>
                </a:cubicBezTo>
                <a:cubicBezTo>
                  <a:pt x="7924" y="11318"/>
                  <a:pt x="13647" y="12306"/>
                  <a:pt x="17393" y="8447"/>
                </a:cubicBezTo>
                <a:cubicBezTo>
                  <a:pt x="12670" y="9202"/>
                  <a:pt x="11160" y="7540"/>
                  <a:pt x="11769" y="7289"/>
                </a:cubicBezTo>
                <a:cubicBezTo>
                  <a:pt x="13175" y="6708"/>
                  <a:pt x="17348" y="7048"/>
                  <a:pt x="19572" y="5477"/>
                </a:cubicBezTo>
                <a:cubicBezTo>
                  <a:pt x="20719" y="4669"/>
                  <a:pt x="21256" y="2702"/>
                  <a:pt x="20789" y="2000"/>
                </a:cubicBezTo>
                <a:cubicBezTo>
                  <a:pt x="20229" y="1153"/>
                  <a:pt x="16813" y="-111"/>
                  <a:pt x="14931" y="7"/>
                </a:cubicBezTo>
                <a:cubicBezTo>
                  <a:pt x="13047" y="126"/>
                  <a:pt x="10093" y="5208"/>
                  <a:pt x="9217" y="5168"/>
                </a:cubicBezTo>
                <a:cubicBezTo>
                  <a:pt x="8341" y="5128"/>
                  <a:pt x="8166" y="2892"/>
                  <a:pt x="9694" y="813"/>
                </a:cubicBezTo>
                <a:cubicBezTo>
                  <a:pt x="8081" y="1330"/>
                  <a:pt x="5127" y="2940"/>
                  <a:pt x="4200" y="4315"/>
                </a:cubicBezTo>
                <a:cubicBezTo>
                  <a:pt x="2475" y="6874"/>
                  <a:pt x="4362" y="12744"/>
                  <a:pt x="3757" y="12953"/>
                </a:cubicBezTo>
                <a:cubicBezTo>
                  <a:pt x="3151" y="13163"/>
                  <a:pt x="1114" y="10259"/>
                  <a:pt x="505" y="8944"/>
                </a:cubicBezTo>
                <a:cubicBezTo>
                  <a:pt x="-324" y="10961"/>
                  <a:pt x="-344" y="12982"/>
                  <a:pt x="2082" y="15667"/>
                </a:cubicBezTo>
                <a:cubicBezTo>
                  <a:pt x="1167" y="17429"/>
                  <a:pt x="667" y="19457"/>
                  <a:pt x="592" y="20487"/>
                </a:cubicBezTo>
                <a:cubicBezTo>
                  <a:pt x="557" y="21312"/>
                  <a:pt x="1675" y="21489"/>
                  <a:pt x="1877" y="21023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Cells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98987" y="5781966"/>
            <a:ext cx="3933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[Home] -&gt;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[Editing] -&gt; Find &amp; Select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24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4312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Replacing Text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in a similar manner to finding, it can be found then replaced</a:t>
            </a: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075559" y="6094855"/>
            <a:ext cx="10439365" cy="215444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The &lt;</a:t>
            </a:r>
            <a:r>
              <a:rPr lang="en-GB" sz="1400" b="1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Crtl+h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&gt; </a:t>
            </a:r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key to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Find </a:t>
            </a:r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and Replace dialog</a:t>
            </a:r>
          </a:p>
        </p:txBody>
      </p:sp>
      <p:sp>
        <p:nvSpPr>
          <p:cNvPr id="17" name="Shape 1487"/>
          <p:cNvSpPr/>
          <p:nvPr/>
        </p:nvSpPr>
        <p:spPr>
          <a:xfrm>
            <a:off x="795755" y="6033035"/>
            <a:ext cx="237359" cy="339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276" extrusionOk="0">
                <a:moveTo>
                  <a:pt x="1877" y="21023"/>
                </a:moveTo>
                <a:cubicBezTo>
                  <a:pt x="2335" y="19958"/>
                  <a:pt x="3030" y="18458"/>
                  <a:pt x="3960" y="16288"/>
                </a:cubicBezTo>
                <a:cubicBezTo>
                  <a:pt x="8011" y="15823"/>
                  <a:pt x="9689" y="16658"/>
                  <a:pt x="12261" y="13325"/>
                </a:cubicBezTo>
                <a:cubicBezTo>
                  <a:pt x="10172" y="13789"/>
                  <a:pt x="7654" y="12465"/>
                  <a:pt x="7789" y="11892"/>
                </a:cubicBezTo>
                <a:cubicBezTo>
                  <a:pt x="7924" y="11318"/>
                  <a:pt x="13647" y="12306"/>
                  <a:pt x="17393" y="8447"/>
                </a:cubicBezTo>
                <a:cubicBezTo>
                  <a:pt x="12670" y="9202"/>
                  <a:pt x="11160" y="7540"/>
                  <a:pt x="11769" y="7289"/>
                </a:cubicBezTo>
                <a:cubicBezTo>
                  <a:pt x="13175" y="6708"/>
                  <a:pt x="17348" y="7048"/>
                  <a:pt x="19572" y="5477"/>
                </a:cubicBezTo>
                <a:cubicBezTo>
                  <a:pt x="20719" y="4669"/>
                  <a:pt x="21256" y="2702"/>
                  <a:pt x="20789" y="2000"/>
                </a:cubicBezTo>
                <a:cubicBezTo>
                  <a:pt x="20229" y="1153"/>
                  <a:pt x="16813" y="-111"/>
                  <a:pt x="14931" y="7"/>
                </a:cubicBezTo>
                <a:cubicBezTo>
                  <a:pt x="13047" y="126"/>
                  <a:pt x="10093" y="5208"/>
                  <a:pt x="9217" y="5168"/>
                </a:cubicBezTo>
                <a:cubicBezTo>
                  <a:pt x="8341" y="5128"/>
                  <a:pt x="8166" y="2892"/>
                  <a:pt x="9694" y="813"/>
                </a:cubicBezTo>
                <a:cubicBezTo>
                  <a:pt x="8081" y="1330"/>
                  <a:pt x="5127" y="2940"/>
                  <a:pt x="4200" y="4315"/>
                </a:cubicBezTo>
                <a:cubicBezTo>
                  <a:pt x="2475" y="6874"/>
                  <a:pt x="4362" y="12744"/>
                  <a:pt x="3757" y="12953"/>
                </a:cubicBezTo>
                <a:cubicBezTo>
                  <a:pt x="3151" y="13163"/>
                  <a:pt x="1114" y="10259"/>
                  <a:pt x="505" y="8944"/>
                </a:cubicBezTo>
                <a:cubicBezTo>
                  <a:pt x="-324" y="10961"/>
                  <a:pt x="-344" y="12982"/>
                  <a:pt x="2082" y="15667"/>
                </a:cubicBezTo>
                <a:cubicBezTo>
                  <a:pt x="1167" y="17429"/>
                  <a:pt x="667" y="19457"/>
                  <a:pt x="592" y="20487"/>
                </a:cubicBezTo>
                <a:cubicBezTo>
                  <a:pt x="557" y="21312"/>
                  <a:pt x="1675" y="21489"/>
                  <a:pt x="1877" y="21023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dirty="0"/>
          </a:p>
        </p:txBody>
      </p:sp>
      <p:grpSp>
        <p:nvGrpSpPr>
          <p:cNvPr id="8" name="Group 7"/>
          <p:cNvGrpSpPr/>
          <p:nvPr/>
        </p:nvGrpSpPr>
        <p:grpSpPr>
          <a:xfrm>
            <a:off x="4511261" y="2548955"/>
            <a:ext cx="6842539" cy="3280916"/>
            <a:chOff x="4511261" y="2548955"/>
            <a:chExt cx="6842539" cy="3280916"/>
          </a:xfrm>
        </p:grpSpPr>
        <p:sp>
          <p:nvSpPr>
            <p:cNvPr id="21" name="TextBox 20"/>
            <p:cNvSpPr txBox="1"/>
            <p:nvPr/>
          </p:nvSpPr>
          <p:spPr>
            <a:xfrm>
              <a:off x="8550755" y="2548955"/>
              <a:ext cx="21300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Replacing Word</a:t>
              </a:r>
            </a:p>
          </p:txBody>
        </p:sp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0177" y="3124201"/>
              <a:ext cx="5063623" cy="2705670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24" name="Straight Connector 23"/>
            <p:cNvCxnSpPr>
              <a:endCxn id="21" idx="2"/>
            </p:cNvCxnSpPr>
            <p:nvPr/>
          </p:nvCxnSpPr>
          <p:spPr>
            <a:xfrm flipV="1">
              <a:off x="8315661" y="2887509"/>
              <a:ext cx="1300101" cy="1368178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4511261" y="3755607"/>
              <a:ext cx="12052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Keyword</a:t>
              </a:r>
              <a:endParaRPr lang="en-US" dirty="0">
                <a:solidFill>
                  <a:schemeClr val="accent1"/>
                </a:solidFill>
                <a:latin typeface="Microsoft YaHei" panose="020B0503020204020204" pitchFamily="34" charset="-122"/>
              </a:endParaRPr>
            </a:p>
          </p:txBody>
        </p:sp>
        <p:cxnSp>
          <p:nvCxnSpPr>
            <p:cNvPr id="26" name="Straight Connector 25"/>
            <p:cNvCxnSpPr>
              <a:endCxn id="25" idx="3"/>
            </p:cNvCxnSpPr>
            <p:nvPr/>
          </p:nvCxnSpPr>
          <p:spPr>
            <a:xfrm flipH="1" flipV="1">
              <a:off x="5716525" y="3924884"/>
              <a:ext cx="1643614" cy="55727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Cells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98987" y="5896874"/>
            <a:ext cx="3933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[Home] -&gt;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[Editing] -&gt; Find &amp; Select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25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916314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Sorting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in a list, the rows can be arranged in a specific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order using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column heading, C , D, etc., or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column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titles</a:t>
            </a: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751523" y="3419377"/>
            <a:ext cx="5346663" cy="2591358"/>
            <a:chOff x="4657934" y="3064226"/>
            <a:chExt cx="6468312" cy="3134985"/>
          </a:xfrm>
        </p:grpSpPr>
        <p:sp>
          <p:nvSpPr>
            <p:cNvPr id="25" name="TextBox 24"/>
            <p:cNvSpPr txBox="1"/>
            <p:nvPr/>
          </p:nvSpPr>
          <p:spPr>
            <a:xfrm>
              <a:off x="4657934" y="3505536"/>
              <a:ext cx="1988431" cy="4095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Sort &amp; Filter</a:t>
              </a:r>
            </a:p>
          </p:txBody>
        </p:sp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25112" y="3064226"/>
              <a:ext cx="4201134" cy="3134985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28" name="Straight Connector 27"/>
            <p:cNvCxnSpPr/>
            <p:nvPr/>
          </p:nvCxnSpPr>
          <p:spPr>
            <a:xfrm flipH="1">
              <a:off x="6296912" y="3534629"/>
              <a:ext cx="1902885" cy="176948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Cells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95147" y="6155121"/>
            <a:ext cx="3933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[Home] -&gt;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[Editing] -&gt; Sort &amp; Filter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26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43683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1410"/>
          <a:stretch/>
        </p:blipFill>
        <p:spPr>
          <a:xfrm>
            <a:off x="-29497" y="1955181"/>
            <a:ext cx="12309988" cy="91674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7511" y="2583802"/>
            <a:ext cx="7114809" cy="1047976"/>
          </a:xfrm>
        </p:spPr>
        <p:txBody>
          <a:bodyPr vert="horz" anchor="ctr">
            <a:normAutofit fontScale="90000"/>
          </a:bodyPr>
          <a:lstStyle/>
          <a:p>
            <a:pPr algn="ctr"/>
            <a:r>
              <a:rPr lang="en-US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CHALLENGE</a:t>
            </a:r>
            <a:endParaRPr lang="th-TH" sz="13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27</a:t>
            </a:fld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9735682" y="2183692"/>
            <a:ext cx="78418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Cells</a:t>
            </a:r>
            <a:endParaRPr lang="th-TH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21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Open &amp; Close Workbook and </a:t>
            </a:r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Worksheet</a:t>
            </a: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Start a </a:t>
            </a:r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New Workbook </a:t>
            </a:r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and Worksheet</a:t>
            </a: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Open Multiple Workbooks</a:t>
            </a: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Save a New and Named Worksheet</a:t>
            </a: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Save Workbooks in Difference Formats</a:t>
            </a:r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 </a:t>
            </a:r>
            <a:endParaRPr lang="en-US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838200" y="1216733"/>
            <a:ext cx="10515600" cy="720000"/>
          </a:xfr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Workbooks &amp; Worksheet</a:t>
            </a:r>
            <a:endParaRPr lang="th-TH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28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393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16734"/>
            <a:ext cx="10515600" cy="720000"/>
          </a:xfr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Workbooks &amp; Worksheet</a:t>
            </a:r>
            <a:endParaRPr lang="th-TH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Opening a Workbook </a:t>
            </a:r>
          </a:p>
          <a:p>
            <a:pPr marL="0" indent="0">
              <a:buNone/>
            </a:pP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Workbooks saved </a:t>
            </a:r>
            <a:endParaRPr lang="en-GB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to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disk be opened to use again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0485" y="2334409"/>
            <a:ext cx="5974976" cy="356838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571249" y="5997114"/>
            <a:ext cx="3933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[File] -&gt; Open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29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290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16734"/>
            <a:ext cx="10515600" cy="720000"/>
          </a:xfr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Getting Started</a:t>
            </a:r>
            <a:endParaRPr lang="th-TH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Start a spreadsheet  program</a:t>
            </a: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Recognize </a:t>
            </a:r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the spreadsheet screen layout</a:t>
            </a:r>
            <a:endParaRPr lang="en-GB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Use the ribbon ,quick access toolbar and use help</a:t>
            </a:r>
          </a:p>
          <a:p>
            <a:r>
              <a:rPr lang="en-GB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Change preferences</a:t>
            </a:r>
          </a:p>
          <a:p>
            <a:r>
              <a:rPr lang="en-GB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Close a spreadsheet </a:t>
            </a:r>
            <a:r>
              <a:rPr lang="en-GB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program</a:t>
            </a:r>
            <a:endParaRPr lang="en-GB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3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39471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16734"/>
            <a:ext cx="10515600" cy="720000"/>
          </a:xfr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Workbooks &amp; Worksheet</a:t>
            </a:r>
            <a:endParaRPr lang="th-TH" sz="2400" b="1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Closing a Workbook</a:t>
            </a:r>
          </a:p>
          <a:p>
            <a:pPr marL="0" indent="0">
              <a:buNone/>
            </a:pP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If a workbook is to no longer </a:t>
            </a: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to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be used at this time, </a:t>
            </a:r>
            <a:endParaRPr lang="en-GB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it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needs to be closed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7199" y="2334409"/>
            <a:ext cx="2961427" cy="38706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321188" y="6250236"/>
            <a:ext cx="3933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[File] -&gt;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Close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30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84392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Starting a New Workbooks</a:t>
            </a:r>
          </a:p>
          <a:p>
            <a:pPr marL="0" indent="0">
              <a:buNone/>
            </a:pP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 blank workbook based </a:t>
            </a: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on </a:t>
            </a:r>
          </a:p>
          <a:p>
            <a:pPr marL="0" indent="0">
              <a:buNone/>
            </a:pP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the default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template </a:t>
            </a: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must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be started </a:t>
            </a:r>
            <a:endParaRPr lang="en-GB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to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begin creating a new spreadsheet.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6058" y="2334409"/>
            <a:ext cx="5977742" cy="35700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398205" y="6005443"/>
            <a:ext cx="3933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[File] -&gt;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New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Workbooks &amp; Worksheet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31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292732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Open Multiple Workbooks</a:t>
            </a:r>
          </a:p>
          <a:p>
            <a:pPr marL="0" indent="0">
              <a:buNone/>
            </a:pP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More than one workbook can be </a:t>
            </a: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open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at the same time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623743" y="3393910"/>
            <a:ext cx="7130248" cy="2447209"/>
            <a:chOff x="1080855" y="2784310"/>
            <a:chExt cx="7130248" cy="2447209"/>
          </a:xfrm>
        </p:grpSpPr>
        <p:sp>
          <p:nvSpPr>
            <p:cNvPr id="6" name="Shape 4586"/>
            <p:cNvSpPr/>
            <p:nvPr/>
          </p:nvSpPr>
          <p:spPr>
            <a:xfrm>
              <a:off x="1343167" y="2784310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/>
            </a:p>
          </p:txBody>
        </p:sp>
        <p:sp>
          <p:nvSpPr>
            <p:cNvPr id="7" name="Shape 4588"/>
            <p:cNvSpPr/>
            <p:nvPr/>
          </p:nvSpPr>
          <p:spPr>
            <a:xfrm>
              <a:off x="3647980" y="2784310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/>
            </a:p>
          </p:txBody>
        </p:sp>
        <p:sp>
          <p:nvSpPr>
            <p:cNvPr id="8" name="Shape 4590"/>
            <p:cNvSpPr/>
            <p:nvPr/>
          </p:nvSpPr>
          <p:spPr>
            <a:xfrm>
              <a:off x="5952795" y="2784310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/>
            </a:p>
          </p:txBody>
        </p:sp>
        <p:sp>
          <p:nvSpPr>
            <p:cNvPr id="9" name="Shape 4586"/>
            <p:cNvSpPr/>
            <p:nvPr/>
          </p:nvSpPr>
          <p:spPr>
            <a:xfrm>
              <a:off x="1289485" y="2873742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/>
            </a:p>
          </p:txBody>
        </p:sp>
        <p:sp>
          <p:nvSpPr>
            <p:cNvPr id="10" name="Shape 4588"/>
            <p:cNvSpPr/>
            <p:nvPr/>
          </p:nvSpPr>
          <p:spPr>
            <a:xfrm>
              <a:off x="3647980" y="2897462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/>
            </a:p>
          </p:txBody>
        </p:sp>
        <p:sp>
          <p:nvSpPr>
            <p:cNvPr id="11" name="Shape 4590"/>
            <p:cNvSpPr/>
            <p:nvPr/>
          </p:nvSpPr>
          <p:spPr>
            <a:xfrm>
              <a:off x="5952795" y="2897462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/>
            </a:p>
          </p:txBody>
        </p:sp>
        <p:sp>
          <p:nvSpPr>
            <p:cNvPr id="12" name="Text Placeholder 2"/>
            <p:cNvSpPr txBox="1">
              <a:spLocks/>
            </p:cNvSpPr>
            <p:nvPr/>
          </p:nvSpPr>
          <p:spPr>
            <a:xfrm>
              <a:off x="1080855" y="4927335"/>
              <a:ext cx="2372664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Excel Icon </a:t>
              </a:r>
              <a:r>
                <a:rPr lang="en-US" sz="18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in The </a:t>
              </a:r>
              <a:r>
                <a:rPr lang="en-GB" sz="18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Taskbar</a:t>
              </a:r>
              <a:endParaRPr lang="en-GB" sz="18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3" name="Text Placeholder 2"/>
            <p:cNvSpPr txBox="1">
              <a:spLocks/>
            </p:cNvSpPr>
            <p:nvPr/>
          </p:nvSpPr>
          <p:spPr>
            <a:xfrm>
              <a:off x="3546382" y="4927335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Alt + Tab</a:t>
              </a:r>
              <a:endParaRPr lang="en-GB" sz="18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14" name="Text Placeholder 2"/>
            <p:cNvSpPr txBox="1">
              <a:spLocks/>
            </p:cNvSpPr>
            <p:nvPr/>
          </p:nvSpPr>
          <p:spPr>
            <a:xfrm>
              <a:off x="5594598" y="4927335"/>
              <a:ext cx="2616505" cy="304184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Switch Windows on View Tab</a:t>
              </a:r>
              <a:endParaRPr lang="en-GB" sz="20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2966" y="3490366"/>
              <a:ext cx="1420785" cy="493329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3F3F3"/>
                </a:clrFrom>
                <a:clrTo>
                  <a:srgbClr val="F3F3F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3965" y="3208701"/>
              <a:ext cx="897773" cy="1206382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50820" y="3324270"/>
              <a:ext cx="832734" cy="832734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Workbooks &amp; Worksheet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32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863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7569316" y="2334409"/>
            <a:ext cx="3784484" cy="2637312"/>
            <a:chOff x="272124" y="2060966"/>
            <a:chExt cx="3784484" cy="2637312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24" y="2060966"/>
              <a:ext cx="3784484" cy="2637312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22" name="Straight Connector 21"/>
            <p:cNvCxnSpPr>
              <a:endCxn id="23" idx="3"/>
            </p:cNvCxnSpPr>
            <p:nvPr/>
          </p:nvCxnSpPr>
          <p:spPr>
            <a:xfrm flipH="1" flipV="1">
              <a:off x="2592358" y="2928390"/>
              <a:ext cx="1341435" cy="46977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717068" y="2759113"/>
              <a:ext cx="18752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Scroll bar Arrows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 flipV="1">
              <a:off x="1545596" y="3179762"/>
              <a:ext cx="139847" cy="1333948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34409"/>
            <a:ext cx="5817674" cy="38425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Using Scroll Bars</a:t>
            </a:r>
          </a:p>
          <a:p>
            <a:pPr marL="0" indent="0">
              <a:buNone/>
            </a:pP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Small movements between adjacent cells </a:t>
            </a:r>
            <a:endParaRPr lang="en-GB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are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usually </a:t>
            </a: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achieved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using the cursor keys. </a:t>
            </a:r>
            <a:endParaRPr lang="en-GB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However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, when moving </a:t>
            </a: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to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 different area of </a:t>
            </a:r>
            <a:endParaRPr lang="en-GB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the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worksheet, the mouse and scroll bars are used.</a:t>
            </a: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Workbooks &amp; Worksheet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33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197603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Inserting and Deleting Sheets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Once a workbook is open, sheet can be inserted or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deleted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to suit. The maximum number of sheets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in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 worksheet is limited only by available memory</a:t>
            </a:r>
            <a:endParaRPr lang="en-GB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6948576" y="2273934"/>
            <a:ext cx="4262780" cy="2449834"/>
            <a:chOff x="446176" y="1234421"/>
            <a:chExt cx="4262780" cy="2449834"/>
          </a:xfrm>
        </p:grpSpPr>
        <p:sp>
          <p:nvSpPr>
            <p:cNvPr id="14" name="TextBox 13"/>
            <p:cNvSpPr txBox="1"/>
            <p:nvPr/>
          </p:nvSpPr>
          <p:spPr>
            <a:xfrm>
              <a:off x="2366620" y="1234421"/>
              <a:ext cx="22311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Insert worksheets</a:t>
              </a: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176" y="1993376"/>
              <a:ext cx="4262780" cy="1349880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16" name="Straight Connector 15"/>
            <p:cNvCxnSpPr>
              <a:endCxn id="14" idx="2"/>
            </p:cNvCxnSpPr>
            <p:nvPr/>
          </p:nvCxnSpPr>
          <p:spPr>
            <a:xfrm flipH="1" flipV="1">
              <a:off x="3482189" y="1603753"/>
              <a:ext cx="751543" cy="1207972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489699" y="3376478"/>
              <a:ext cx="42011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Insert worksheet</a:t>
              </a: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38200" y="4272474"/>
            <a:ext cx="7351625" cy="2203080"/>
            <a:chOff x="446175" y="3900850"/>
            <a:chExt cx="7858464" cy="2354967"/>
          </a:xfrm>
        </p:grpSpPr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175" y="4357347"/>
              <a:ext cx="7858464" cy="1509324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3469312" y="3900850"/>
              <a:ext cx="3568327" cy="361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Confirm Delete Worksheet</a:t>
              </a:r>
            </a:p>
          </p:txBody>
        </p:sp>
        <p:cxnSp>
          <p:nvCxnSpPr>
            <p:cNvPr id="23" name="Straight Connector 22"/>
            <p:cNvCxnSpPr/>
            <p:nvPr/>
          </p:nvCxnSpPr>
          <p:spPr>
            <a:xfrm flipV="1">
              <a:off x="4138410" y="4262745"/>
              <a:ext cx="551967" cy="1280703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2274840" y="5861023"/>
              <a:ext cx="4201134" cy="3947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Delete</a:t>
              </a:r>
              <a:r>
                <a:rPr lang="en-GB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 </a:t>
              </a:r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worksheet</a:t>
              </a:r>
            </a:p>
          </p:txBody>
        </p:sp>
      </p:grp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Workbooks &amp; Worksheet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34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5916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Multiple Worksheets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 workbook can contain an unlimited number of worksheets,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limited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only by the available memory </a:t>
            </a:r>
            <a:endParaRPr lang="en-GB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7299212" y="2362897"/>
            <a:ext cx="4201134" cy="3893602"/>
            <a:chOff x="-477299" y="2130124"/>
            <a:chExt cx="4201134" cy="3893602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857" y="2130124"/>
              <a:ext cx="2886823" cy="3521925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sp>
          <p:nvSpPr>
            <p:cNvPr id="28" name="TextBox 27"/>
            <p:cNvSpPr txBox="1"/>
            <p:nvPr/>
          </p:nvSpPr>
          <p:spPr>
            <a:xfrm>
              <a:off x="-477299" y="5715949"/>
              <a:ext cx="42011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See </a:t>
              </a:r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all Sheets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81020" y="4009534"/>
              <a:ext cx="162440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i="1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Select sheets</a:t>
              </a:r>
            </a:p>
          </p:txBody>
        </p:sp>
        <p:cxnSp>
          <p:nvCxnSpPr>
            <p:cNvPr id="30" name="Straight Connector 29"/>
            <p:cNvCxnSpPr/>
            <p:nvPr/>
          </p:nvCxnSpPr>
          <p:spPr>
            <a:xfrm>
              <a:off x="881020" y="3446230"/>
              <a:ext cx="742248" cy="568583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843948" y="3971144"/>
            <a:ext cx="5252052" cy="1985513"/>
            <a:chOff x="843948" y="3971144"/>
            <a:chExt cx="5252052" cy="1985513"/>
          </a:xfrm>
        </p:grpSpPr>
        <p:grpSp>
          <p:nvGrpSpPr>
            <p:cNvPr id="6" name="Group 5"/>
            <p:cNvGrpSpPr/>
            <p:nvPr/>
          </p:nvGrpSpPr>
          <p:grpSpPr>
            <a:xfrm>
              <a:off x="843948" y="3971144"/>
              <a:ext cx="5252052" cy="1631615"/>
              <a:chOff x="6479102" y="2434444"/>
              <a:chExt cx="5252052" cy="1631615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7975"/>
              <a:stretch/>
            </p:blipFill>
            <p:spPr>
              <a:xfrm>
                <a:off x="6479102" y="3294534"/>
                <a:ext cx="5252052" cy="771525"/>
              </a:xfrm>
              <a:prstGeom prst="rect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</p:pic>
          <p:sp>
            <p:nvSpPr>
              <p:cNvPr id="19" name="TextBox 18"/>
              <p:cNvSpPr txBox="1"/>
              <p:nvPr/>
            </p:nvSpPr>
            <p:spPr>
              <a:xfrm>
                <a:off x="7059224" y="2434444"/>
                <a:ext cx="358337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1"/>
                    </a:solidFill>
                    <a:latin typeface="Microsoft YaHei" panose="020B0503020204020204" pitchFamily="34" charset="-122"/>
                  </a:rPr>
                  <a:t>Right Click to See all Sheets</a:t>
                </a:r>
              </a:p>
            </p:txBody>
          </p:sp>
          <p:cxnSp>
            <p:nvCxnSpPr>
              <p:cNvPr id="25" name="Straight Connector 24"/>
              <p:cNvCxnSpPr/>
              <p:nvPr/>
            </p:nvCxnSpPr>
            <p:spPr>
              <a:xfrm flipV="1">
                <a:off x="7205770" y="2772998"/>
                <a:ext cx="1161826" cy="918518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Rectangle 6"/>
            <p:cNvSpPr/>
            <p:nvPr/>
          </p:nvSpPr>
          <p:spPr>
            <a:xfrm>
              <a:off x="2917418" y="5648880"/>
              <a:ext cx="110511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GB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Sheets Tab</a:t>
              </a:r>
              <a:endPara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Workbooks &amp; Worksheet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35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9348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Renaming Sheets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names Sheet1 , Sheet2, etc., are not very helpful for finding information, It makes much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more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sense to use meaningful names, which give a good idea of the content of the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worksheets</a:t>
            </a:r>
            <a:endParaRPr lang="en-GB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3567809" y="3829484"/>
            <a:ext cx="5056383" cy="2117640"/>
            <a:chOff x="1973646" y="3359584"/>
            <a:chExt cx="5056383" cy="2117640"/>
          </a:xfrm>
        </p:grpSpPr>
        <p:sp>
          <p:nvSpPr>
            <p:cNvPr id="16" name="TextBox 15"/>
            <p:cNvSpPr txBox="1"/>
            <p:nvPr/>
          </p:nvSpPr>
          <p:spPr>
            <a:xfrm>
              <a:off x="4737590" y="5138670"/>
              <a:ext cx="22924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Rename Sheets</a:t>
              </a:r>
            </a:p>
          </p:txBody>
        </p:sp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3646" y="3359584"/>
              <a:ext cx="4525070" cy="1222992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20" name="Straight Connector 19"/>
            <p:cNvCxnSpPr/>
            <p:nvPr/>
          </p:nvCxnSpPr>
          <p:spPr>
            <a:xfrm>
              <a:off x="5112913" y="4180719"/>
              <a:ext cx="412124" cy="957953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2135614" y="4616661"/>
              <a:ext cx="4201134" cy="307777"/>
            </a:xfrm>
            <a:prstGeom prst="rect">
              <a:avLst/>
            </a:prstGeom>
            <a:ln w="19050">
              <a:noFill/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latin typeface="Microsoft YaHei" panose="020B0503020204020204" pitchFamily="34" charset="-122"/>
                  <a:cs typeface="Thai Sans Lite" panose="02000000000000000000" pitchFamily="2" charset="-34"/>
                </a:rPr>
                <a:t>Sheets Tab</a:t>
              </a:r>
              <a:endParaRPr lang="en-GB" sz="1400" dirty="0">
                <a:latin typeface="Microsoft YaHei" panose="020B0503020204020204" pitchFamily="34" charset="-122"/>
                <a:cs typeface="Thai Sans Lite" panose="02000000000000000000" pitchFamily="2" charset="-34"/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Workbooks &amp; Worksheet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36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81639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Copying and Moving Sheet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Sheets within a workbook can be moved or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copied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within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same, or to a different workbook.</a:t>
            </a: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312940" y="2334409"/>
            <a:ext cx="5523282" cy="3541258"/>
            <a:chOff x="-2457016" y="1057703"/>
            <a:chExt cx="6670134" cy="4276564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863" y="1643671"/>
              <a:ext cx="3871255" cy="3690596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12" name="Straight Connector 11"/>
            <p:cNvCxnSpPr>
              <a:endCxn id="18" idx="2"/>
            </p:cNvCxnSpPr>
            <p:nvPr/>
          </p:nvCxnSpPr>
          <p:spPr>
            <a:xfrm flipH="1" flipV="1">
              <a:off x="-827403" y="4127632"/>
              <a:ext cx="1295059" cy="475314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505827" y="1057703"/>
              <a:ext cx="2292439" cy="408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To </a:t>
              </a:r>
              <a:r>
                <a:rPr lang="en-US" sz="1600" dirty="0" smtClean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workbook</a:t>
              </a:r>
              <a:endPara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endParaRPr>
            </a:p>
          </p:txBody>
        </p:sp>
        <p:cxnSp>
          <p:nvCxnSpPr>
            <p:cNvPr id="14" name="Straight Connector 13"/>
            <p:cNvCxnSpPr>
              <a:endCxn id="13" idx="2"/>
            </p:cNvCxnSpPr>
            <p:nvPr/>
          </p:nvCxnSpPr>
          <p:spPr>
            <a:xfrm flipV="1">
              <a:off x="1505827" y="1466554"/>
              <a:ext cx="1146220" cy="1140994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-2457016" y="3718781"/>
              <a:ext cx="3259225" cy="408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 smtClean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Create a copy sheets</a:t>
              </a:r>
              <a:endPara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69022" y="3534621"/>
            <a:ext cx="4334098" cy="2705100"/>
            <a:chOff x="501216" y="3641210"/>
            <a:chExt cx="4334098" cy="2705100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1739" y="3641210"/>
              <a:ext cx="1933575" cy="2705100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sp>
          <p:nvSpPr>
            <p:cNvPr id="22" name="TextBox 21"/>
            <p:cNvSpPr txBox="1"/>
            <p:nvPr/>
          </p:nvSpPr>
          <p:spPr>
            <a:xfrm>
              <a:off x="501216" y="5211635"/>
              <a:ext cx="26443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Right Click </a:t>
              </a:r>
              <a:r>
                <a:rPr lang="en-US" sz="1600" dirty="0" smtClean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on worksheet</a:t>
              </a:r>
              <a:endPara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endParaRPr>
            </a:p>
          </p:txBody>
        </p:sp>
        <p:cxnSp>
          <p:nvCxnSpPr>
            <p:cNvPr id="24" name="Straight Connector 23"/>
            <p:cNvCxnSpPr>
              <a:endCxn id="22" idx="2"/>
            </p:cNvCxnSpPr>
            <p:nvPr/>
          </p:nvCxnSpPr>
          <p:spPr>
            <a:xfrm flipH="1" flipV="1">
              <a:off x="1823383" y="5550189"/>
              <a:ext cx="1375956" cy="628972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6735048" y="5997114"/>
            <a:ext cx="49967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[Home] -&gt; [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Cells] -&gt; Format -&gt; Move or Copy Sheet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31" name="Straight Connector 30"/>
          <p:cNvCxnSpPr>
            <a:endCxn id="33" idx="2"/>
          </p:cNvCxnSpPr>
          <p:nvPr/>
        </p:nvCxnSpPr>
        <p:spPr>
          <a:xfrm flipH="1" flipV="1">
            <a:off x="2140557" y="4169197"/>
            <a:ext cx="1621094" cy="289678"/>
          </a:xfrm>
          <a:prstGeom prst="line">
            <a:avLst/>
          </a:prstGeom>
          <a:ln w="19050"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211569" y="3830643"/>
            <a:ext cx="18579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Move or Copy</a:t>
            </a:r>
            <a:endParaRPr lang="en-US" sz="1600" dirty="0">
              <a:solidFill>
                <a:schemeClr val="accent1"/>
              </a:solidFill>
              <a:latin typeface="Microsoft YaHei" panose="020B0503020204020204" pitchFamily="34" charset="-122"/>
            </a:endParaRPr>
          </a:p>
        </p:txBody>
      </p:sp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9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Workbooks &amp; Worksheet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37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3396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Saving a New Workbooks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After creating a worksheet, it needs to be saved as a workbook so it can be used again</a:t>
            </a:r>
            <a:endParaRPr lang="en-GB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994105" y="3381210"/>
            <a:ext cx="7730311" cy="2373338"/>
            <a:chOff x="623903" y="2784310"/>
            <a:chExt cx="7730311" cy="2373338"/>
          </a:xfrm>
        </p:grpSpPr>
        <p:sp>
          <p:nvSpPr>
            <p:cNvPr id="15" name="Shape 4586"/>
            <p:cNvSpPr/>
            <p:nvPr/>
          </p:nvSpPr>
          <p:spPr>
            <a:xfrm>
              <a:off x="1343167" y="2784310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/>
            </a:p>
          </p:txBody>
        </p:sp>
        <p:sp>
          <p:nvSpPr>
            <p:cNvPr id="16" name="Shape 4588"/>
            <p:cNvSpPr/>
            <p:nvPr/>
          </p:nvSpPr>
          <p:spPr>
            <a:xfrm>
              <a:off x="3647980" y="2784310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/>
            </a:p>
          </p:txBody>
        </p:sp>
        <p:sp>
          <p:nvSpPr>
            <p:cNvPr id="17" name="Shape 4590"/>
            <p:cNvSpPr/>
            <p:nvPr/>
          </p:nvSpPr>
          <p:spPr>
            <a:xfrm>
              <a:off x="5952795" y="2784310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/>
            </a:p>
          </p:txBody>
        </p:sp>
        <p:sp>
          <p:nvSpPr>
            <p:cNvPr id="19" name="Shape 4586"/>
            <p:cNvSpPr/>
            <p:nvPr/>
          </p:nvSpPr>
          <p:spPr>
            <a:xfrm>
              <a:off x="1289485" y="2873742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/>
            </a:p>
          </p:txBody>
        </p:sp>
        <p:sp>
          <p:nvSpPr>
            <p:cNvPr id="20" name="Shape 4588"/>
            <p:cNvSpPr/>
            <p:nvPr/>
          </p:nvSpPr>
          <p:spPr>
            <a:xfrm>
              <a:off x="3647980" y="2897462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/>
            </a:p>
          </p:txBody>
        </p:sp>
        <p:sp>
          <p:nvSpPr>
            <p:cNvPr id="21" name="Shape 4590"/>
            <p:cNvSpPr/>
            <p:nvPr/>
          </p:nvSpPr>
          <p:spPr>
            <a:xfrm>
              <a:off x="5952795" y="2897462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3200" dirty="0"/>
            </a:p>
          </p:txBody>
        </p:sp>
        <p:sp>
          <p:nvSpPr>
            <p:cNvPr id="25" name="Text Placeholder 2"/>
            <p:cNvSpPr txBox="1">
              <a:spLocks/>
            </p:cNvSpPr>
            <p:nvPr/>
          </p:nvSpPr>
          <p:spPr>
            <a:xfrm>
              <a:off x="623903" y="4852036"/>
              <a:ext cx="3215060" cy="304184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8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File Tab -&gt; Save or Save as</a:t>
              </a:r>
              <a:endParaRPr lang="en-GB" sz="18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6" name="Text Placeholder 2"/>
            <p:cNvSpPr txBox="1">
              <a:spLocks/>
            </p:cNvSpPr>
            <p:nvPr/>
          </p:nvSpPr>
          <p:spPr>
            <a:xfrm>
              <a:off x="3546382" y="4894440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Ctrl + S</a:t>
              </a:r>
              <a:endParaRPr lang="en-GB" sz="18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7" name="Text Placeholder 2"/>
            <p:cNvSpPr txBox="1">
              <a:spLocks/>
            </p:cNvSpPr>
            <p:nvPr/>
          </p:nvSpPr>
          <p:spPr>
            <a:xfrm>
              <a:off x="5559842" y="4870110"/>
              <a:ext cx="2794372" cy="287538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Quick Access Toolbar</a:t>
              </a:r>
              <a:endParaRPr lang="en-GB" sz="20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4545" y="3466339"/>
              <a:ext cx="1377137" cy="626325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E5E5E5"/>
                </a:clrFrom>
                <a:clrTo>
                  <a:srgbClr val="E5E5E5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65415" y="3541604"/>
              <a:ext cx="1132036" cy="538181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DEDEDE"/>
                </a:clrFrom>
                <a:clrTo>
                  <a:srgbClr val="DEDED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64060" r="49641" b="-1"/>
            <a:stretch/>
          </p:blipFill>
          <p:spPr>
            <a:xfrm>
              <a:off x="5968925" y="3310878"/>
              <a:ext cx="1849284" cy="730268"/>
            </a:xfrm>
            <a:prstGeom prst="rect">
              <a:avLst/>
            </a:prstGeom>
          </p:spPr>
        </p:pic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Workbooks &amp; Worksheet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38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621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Saving in Different Formats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workbooks can be saved in a variety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of  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formats: Text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,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template older versions of Excel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and associated products</a:t>
            </a: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5063283" y="2334409"/>
            <a:ext cx="6290517" cy="4204310"/>
            <a:chOff x="-957597" y="1810877"/>
            <a:chExt cx="5760205" cy="3849873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780" y="1810877"/>
              <a:ext cx="4420828" cy="3478151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-957597" y="4614599"/>
              <a:ext cx="1812973" cy="310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Formats</a:t>
              </a:r>
            </a:p>
          </p:txBody>
        </p:sp>
        <p:cxnSp>
          <p:nvCxnSpPr>
            <p:cNvPr id="24" name="Straight Connector 23"/>
            <p:cNvCxnSpPr/>
            <p:nvPr/>
          </p:nvCxnSpPr>
          <p:spPr>
            <a:xfrm flipH="1">
              <a:off x="20296" y="4563026"/>
              <a:ext cx="1224404" cy="258107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/>
          </p:nvSpPr>
          <p:spPr>
            <a:xfrm>
              <a:off x="491627" y="5378920"/>
              <a:ext cx="4201134" cy="281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6973160" y="6230941"/>
            <a:ext cx="3933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[File] -&gt; Save or Save as -&gt; Save as type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Workbooks &amp; Worksheet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39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449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Starting Excel</a:t>
            </a:r>
            <a:endParaRPr lang="en-GB" sz="2000" b="1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Click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title once. </a:t>
            </a:r>
            <a:r>
              <a:rPr lang="en-GB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The </a:t>
            </a:r>
            <a:r>
              <a:rPr lang="en-GB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Windows Desktop is displayed and Excel starts.</a:t>
            </a:r>
          </a:p>
          <a:p>
            <a:endParaRPr lang="en-GB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endParaRPr lang="en-GB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0789" y="3358458"/>
            <a:ext cx="5001291" cy="28185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78589" y="3358458"/>
            <a:ext cx="780277" cy="873910"/>
          </a:xfrm>
          <a:prstGeom prst="rect">
            <a:avLst/>
          </a:prstGeom>
        </p:spPr>
      </p:pic>
      <p:cxnSp>
        <p:nvCxnSpPr>
          <p:cNvPr id="6" name="Straight Connector 5"/>
          <p:cNvCxnSpPr>
            <a:endCxn id="7" idx="0"/>
          </p:cNvCxnSpPr>
          <p:nvPr/>
        </p:nvCxnSpPr>
        <p:spPr>
          <a:xfrm flipH="1">
            <a:off x="1854179" y="4034118"/>
            <a:ext cx="1018114" cy="400955"/>
          </a:xfrm>
          <a:prstGeom prst="line">
            <a:avLst/>
          </a:prstGeom>
          <a:ln w="19050"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244078" y="4435073"/>
            <a:ext cx="122020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Excel 2016</a:t>
            </a:r>
            <a:endParaRPr lang="en-US" sz="1600" dirty="0">
              <a:solidFill>
                <a:schemeClr val="accent1"/>
              </a:solidFill>
              <a:latin typeface="Microsoft YaHei" panose="020B0503020204020204" pitchFamily="34" charset="-122"/>
            </a:endParaRPr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Getting Started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9962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1410"/>
          <a:stretch/>
        </p:blipFill>
        <p:spPr>
          <a:xfrm>
            <a:off x="-29497" y="1955181"/>
            <a:ext cx="12309988" cy="91674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7511" y="2583802"/>
            <a:ext cx="7114809" cy="1047976"/>
          </a:xfrm>
        </p:spPr>
        <p:txBody>
          <a:bodyPr vert="horz" anchor="ctr">
            <a:normAutofit fontScale="90000"/>
          </a:bodyPr>
          <a:lstStyle/>
          <a:p>
            <a:pPr algn="ctr"/>
            <a:r>
              <a:rPr lang="en-US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CHALLENGE</a:t>
            </a:r>
            <a:endParaRPr lang="th-TH" sz="13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40</a:t>
            </a:fld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7104721" y="2183692"/>
            <a:ext cx="34515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Workbooks &amp; Worksheet</a:t>
            </a:r>
          </a:p>
          <a:p>
            <a:endParaRPr lang="th-TH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89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16734"/>
            <a:ext cx="10515600" cy="720000"/>
          </a:xfr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Formatting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Format Number, Dates &amp; Percentages</a:t>
            </a:r>
          </a:p>
          <a:p>
            <a:r>
              <a:rPr lang="en-GB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Change Cell Alignment and Rotate Text</a:t>
            </a:r>
          </a:p>
          <a:p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Add Borders and </a:t>
            </a:r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Color</a:t>
            </a:r>
            <a:endParaRPr lang="en-GB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Change Row Height and Column Width</a:t>
            </a:r>
          </a:p>
          <a:p>
            <a:r>
              <a:rPr lang="en-GB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Insert and Delete Rows and </a:t>
            </a:r>
            <a:r>
              <a:rPr lang="en-GB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Columns</a:t>
            </a:r>
          </a:p>
          <a:p>
            <a:r>
              <a:rPr lang="en-GB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Freezing Panes, Zoom</a:t>
            </a:r>
            <a:endParaRPr lang="en-GB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41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7851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Formatting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Formatting can change the style, size, color, </a:t>
            </a:r>
            <a:endParaRPr lang="th-TH" sz="1800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alignment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and number format of text and numbers, </a:t>
            </a:r>
            <a:endParaRPr lang="th-TH" sz="1800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the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border style,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color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and pattern of cells.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492087" y="2834360"/>
            <a:ext cx="6861713" cy="3709858"/>
            <a:chOff x="4492087" y="2436327"/>
            <a:chExt cx="6861713" cy="3709858"/>
          </a:xfrm>
        </p:grpSpPr>
        <p:sp>
          <p:nvSpPr>
            <p:cNvPr id="13" name="TextBox 12"/>
            <p:cNvSpPr txBox="1"/>
            <p:nvPr/>
          </p:nvSpPr>
          <p:spPr>
            <a:xfrm>
              <a:off x="6551108" y="5088105"/>
              <a:ext cx="42011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Format Font 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49555" y="3144213"/>
              <a:ext cx="5404245" cy="1810160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6775725" y="2436327"/>
              <a:ext cx="6600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Font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 flipV="1">
              <a:off x="7112869" y="2800884"/>
              <a:ext cx="160497" cy="854969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8896575" y="2462330"/>
              <a:ext cx="11527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Font Size</a:t>
              </a:r>
            </a:p>
          </p:txBody>
        </p:sp>
        <p:cxnSp>
          <p:nvCxnSpPr>
            <p:cNvPr id="20" name="Straight Connector 19"/>
            <p:cNvCxnSpPr>
              <a:endCxn id="19" idx="2"/>
            </p:cNvCxnSpPr>
            <p:nvPr/>
          </p:nvCxnSpPr>
          <p:spPr>
            <a:xfrm flipH="1" flipV="1">
              <a:off x="9472938" y="2800884"/>
              <a:ext cx="144398" cy="888990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4492087" y="4559829"/>
              <a:ext cx="6742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Bold</a:t>
              </a:r>
            </a:p>
          </p:txBody>
        </p:sp>
        <p:cxnSp>
          <p:nvCxnSpPr>
            <p:cNvPr id="22" name="Straight Connector 21"/>
            <p:cNvCxnSpPr/>
            <p:nvPr/>
          </p:nvCxnSpPr>
          <p:spPr>
            <a:xfrm flipH="1">
              <a:off x="5185186" y="4645043"/>
              <a:ext cx="988480" cy="66866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5970317" y="5181793"/>
              <a:ext cx="6742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Italic</a:t>
              </a:r>
            </a:p>
          </p:txBody>
        </p:sp>
        <p:cxnSp>
          <p:nvCxnSpPr>
            <p:cNvPr id="29" name="Straight Connector 28"/>
            <p:cNvCxnSpPr>
              <a:endCxn id="23" idx="0"/>
            </p:cNvCxnSpPr>
            <p:nvPr/>
          </p:nvCxnSpPr>
          <p:spPr>
            <a:xfrm flipH="1">
              <a:off x="6307461" y="4711911"/>
              <a:ext cx="468267" cy="469882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7150491" y="5807631"/>
              <a:ext cx="118165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Underline</a:t>
              </a:r>
            </a:p>
          </p:txBody>
        </p:sp>
        <p:cxnSp>
          <p:nvCxnSpPr>
            <p:cNvPr id="31" name="Straight Connector 30"/>
            <p:cNvCxnSpPr>
              <a:endCxn id="30" idx="0"/>
            </p:cNvCxnSpPr>
            <p:nvPr/>
          </p:nvCxnSpPr>
          <p:spPr>
            <a:xfrm>
              <a:off x="7487639" y="4729106"/>
              <a:ext cx="253679" cy="1078525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Formatting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42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380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Number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Number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can be displayed in various style, </a:t>
            </a:r>
            <a:endParaRPr lang="th-TH" sz="1800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with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decimal places, include % sign, </a:t>
            </a:r>
            <a:endParaRPr lang="th-TH" sz="1800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with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or without a separator to indicate thousands, etc.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4362615" y="2155022"/>
            <a:ext cx="6991185" cy="3684702"/>
            <a:chOff x="3540785" y="2589083"/>
            <a:chExt cx="6991185" cy="3684702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9647" y="2589083"/>
              <a:ext cx="4232323" cy="3684702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8636961" y="3125408"/>
              <a:ext cx="18950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Decimal places</a:t>
              </a:r>
            </a:p>
          </p:txBody>
        </p:sp>
        <p:cxnSp>
          <p:nvCxnSpPr>
            <p:cNvPr id="9" name="Straight Connector 8"/>
            <p:cNvCxnSpPr/>
            <p:nvPr/>
          </p:nvCxnSpPr>
          <p:spPr>
            <a:xfrm flipV="1">
              <a:off x="8346817" y="3463962"/>
              <a:ext cx="388392" cy="179388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3540785" y="4470401"/>
              <a:ext cx="24687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Use 1000 separator (,)</a:t>
              </a: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V="1">
              <a:off x="5149701" y="3861995"/>
              <a:ext cx="2305348" cy="608407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7056346" y="5929417"/>
            <a:ext cx="4082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[Home] -&gt;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[Number] </a:t>
            </a:r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-&gt;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Dialog </a:t>
            </a:r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box launcher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Formatting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43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7312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Dates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Date and time are stored as number.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Both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day and Time can be displayed in various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formats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including numbers and text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157860" y="2236751"/>
            <a:ext cx="6685515" cy="4316867"/>
            <a:chOff x="3469371" y="2236751"/>
            <a:chExt cx="6685515" cy="4316867"/>
          </a:xfrm>
        </p:grpSpPr>
        <p:grpSp>
          <p:nvGrpSpPr>
            <p:cNvPr id="22" name="Group 21"/>
            <p:cNvGrpSpPr/>
            <p:nvPr/>
          </p:nvGrpSpPr>
          <p:grpSpPr>
            <a:xfrm>
              <a:off x="3469371" y="2236751"/>
              <a:ext cx="6685515" cy="3940212"/>
              <a:chOff x="3469371" y="2236751"/>
              <a:chExt cx="6685515" cy="3940212"/>
            </a:xfrm>
          </p:grpSpPr>
          <p:sp>
            <p:nvSpPr>
              <p:cNvPr id="12" name="TextBox 11"/>
              <p:cNvSpPr txBox="1"/>
              <p:nvPr/>
            </p:nvSpPr>
            <p:spPr>
              <a:xfrm>
                <a:off x="8202042" y="2236751"/>
                <a:ext cx="19528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1"/>
                    </a:solidFill>
                    <a:latin typeface="Microsoft YaHei" panose="020B0503020204020204" pitchFamily="34" charset="-122"/>
                  </a:rPr>
                  <a:t>Type format dates</a:t>
                </a: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469371" y="4681581"/>
                <a:ext cx="182339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1"/>
                    </a:solidFill>
                    <a:latin typeface="Microsoft YaHei" panose="020B0503020204020204" pitchFamily="34" charset="-122"/>
                  </a:rPr>
                  <a:t>Regional Setting</a:t>
                </a:r>
              </a:p>
            </p:txBody>
          </p:sp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058347" y="2713554"/>
                <a:ext cx="3978141" cy="3463409"/>
              </a:xfrm>
              <a:prstGeom prst="rect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</p:pic>
          <p:cxnSp>
            <p:nvCxnSpPr>
              <p:cNvPr id="16" name="Straight Connector 15"/>
              <p:cNvCxnSpPr>
                <a:endCxn id="12" idx="2"/>
              </p:cNvCxnSpPr>
              <p:nvPr/>
            </p:nvCxnSpPr>
            <p:spPr>
              <a:xfrm flipV="1">
                <a:off x="8315327" y="2575305"/>
                <a:ext cx="863137" cy="1453931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>
                <a:endCxn id="14" idx="3"/>
              </p:cNvCxnSpPr>
              <p:nvPr/>
            </p:nvCxnSpPr>
            <p:spPr>
              <a:xfrm flipH="1" flipV="1">
                <a:off x="5292762" y="4850858"/>
                <a:ext cx="1861073" cy="86902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TextBox 24"/>
            <p:cNvSpPr txBox="1"/>
            <p:nvPr/>
          </p:nvSpPr>
          <p:spPr>
            <a:xfrm>
              <a:off x="5939948" y="6245841"/>
              <a:ext cx="42149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[Home] -&gt; </a:t>
              </a:r>
              <a:r>
                <a:rPr lang="en-GB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[Number] </a:t>
              </a:r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-&gt; </a:t>
              </a:r>
              <a:r>
                <a:rPr lang="en-GB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Dialog </a:t>
              </a:r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box launcher</a:t>
              </a: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Formatting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44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51718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Adding Borders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Border are lines around the edges of cells.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Border options are available to change the line style,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color and placement of border lines.</a:t>
            </a: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3677" y="1219794"/>
            <a:ext cx="2154497" cy="495716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714201" y="6202461"/>
            <a:ext cx="3933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[Home] -&gt;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[Font] -&gt; border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1216734"/>
            <a:ext cx="6261847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Formatting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45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75799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Rotate Text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Border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are lines around the edges of cells.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Border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options are available to change the line style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,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color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and placement of border lines.</a:t>
            </a: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632222" y="2334409"/>
            <a:ext cx="3933447" cy="3047320"/>
            <a:chOff x="5524185" y="2452889"/>
            <a:chExt cx="3933447" cy="304732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1" y="2452889"/>
              <a:ext cx="2789816" cy="2568840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5524185" y="5192432"/>
              <a:ext cx="39334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[Home] -&gt; [Alignment] -&gt; Orientation</a:t>
              </a:r>
              <a:endPara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Formatting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46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718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Alignment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Alignment is the positioning of text in a cell relative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to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its edges. By default Labels (text) are aligned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to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left and numbers to the right</a:t>
            </a: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75559" y="6094855"/>
            <a:ext cx="5688000" cy="215444"/>
          </a:xfrm>
          <a:prstGeom prst="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W</a:t>
            </a:r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rap </a:t>
            </a:r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text can be applied to a range of cells </a:t>
            </a:r>
          </a:p>
        </p:txBody>
      </p:sp>
      <p:sp>
        <p:nvSpPr>
          <p:cNvPr id="18" name="Shape 1487"/>
          <p:cNvSpPr/>
          <p:nvPr/>
        </p:nvSpPr>
        <p:spPr>
          <a:xfrm>
            <a:off x="795755" y="6033035"/>
            <a:ext cx="237359" cy="3390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276" extrusionOk="0">
                <a:moveTo>
                  <a:pt x="1877" y="21023"/>
                </a:moveTo>
                <a:cubicBezTo>
                  <a:pt x="2335" y="19958"/>
                  <a:pt x="3030" y="18458"/>
                  <a:pt x="3960" y="16288"/>
                </a:cubicBezTo>
                <a:cubicBezTo>
                  <a:pt x="8011" y="15823"/>
                  <a:pt x="9689" y="16658"/>
                  <a:pt x="12261" y="13325"/>
                </a:cubicBezTo>
                <a:cubicBezTo>
                  <a:pt x="10172" y="13789"/>
                  <a:pt x="7654" y="12465"/>
                  <a:pt x="7789" y="11892"/>
                </a:cubicBezTo>
                <a:cubicBezTo>
                  <a:pt x="7924" y="11318"/>
                  <a:pt x="13647" y="12306"/>
                  <a:pt x="17393" y="8447"/>
                </a:cubicBezTo>
                <a:cubicBezTo>
                  <a:pt x="12670" y="9202"/>
                  <a:pt x="11160" y="7540"/>
                  <a:pt x="11769" y="7289"/>
                </a:cubicBezTo>
                <a:cubicBezTo>
                  <a:pt x="13175" y="6708"/>
                  <a:pt x="17348" y="7048"/>
                  <a:pt x="19572" y="5477"/>
                </a:cubicBezTo>
                <a:cubicBezTo>
                  <a:pt x="20719" y="4669"/>
                  <a:pt x="21256" y="2702"/>
                  <a:pt x="20789" y="2000"/>
                </a:cubicBezTo>
                <a:cubicBezTo>
                  <a:pt x="20229" y="1153"/>
                  <a:pt x="16813" y="-111"/>
                  <a:pt x="14931" y="7"/>
                </a:cubicBezTo>
                <a:cubicBezTo>
                  <a:pt x="13047" y="126"/>
                  <a:pt x="10093" y="5208"/>
                  <a:pt x="9217" y="5168"/>
                </a:cubicBezTo>
                <a:cubicBezTo>
                  <a:pt x="8341" y="5128"/>
                  <a:pt x="8166" y="2892"/>
                  <a:pt x="9694" y="813"/>
                </a:cubicBezTo>
                <a:cubicBezTo>
                  <a:pt x="8081" y="1330"/>
                  <a:pt x="5127" y="2940"/>
                  <a:pt x="4200" y="4315"/>
                </a:cubicBezTo>
                <a:cubicBezTo>
                  <a:pt x="2475" y="6874"/>
                  <a:pt x="4362" y="12744"/>
                  <a:pt x="3757" y="12953"/>
                </a:cubicBezTo>
                <a:cubicBezTo>
                  <a:pt x="3151" y="13163"/>
                  <a:pt x="1114" y="10259"/>
                  <a:pt x="505" y="8944"/>
                </a:cubicBezTo>
                <a:cubicBezTo>
                  <a:pt x="-324" y="10961"/>
                  <a:pt x="-344" y="12982"/>
                  <a:pt x="2082" y="15667"/>
                </a:cubicBezTo>
                <a:cubicBezTo>
                  <a:pt x="1167" y="17429"/>
                  <a:pt x="667" y="19457"/>
                  <a:pt x="592" y="20487"/>
                </a:cubicBezTo>
                <a:cubicBezTo>
                  <a:pt x="557" y="21312"/>
                  <a:pt x="1675" y="21489"/>
                  <a:pt x="1877" y="21023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 dirty="0"/>
          </a:p>
        </p:txBody>
      </p:sp>
      <p:grpSp>
        <p:nvGrpSpPr>
          <p:cNvPr id="2" name="Group 1"/>
          <p:cNvGrpSpPr/>
          <p:nvPr/>
        </p:nvGrpSpPr>
        <p:grpSpPr>
          <a:xfrm>
            <a:off x="5717257" y="2939534"/>
            <a:ext cx="6192105" cy="3237429"/>
            <a:chOff x="5964683" y="2555044"/>
            <a:chExt cx="6192105" cy="3237429"/>
          </a:xfrm>
        </p:grpSpPr>
        <p:sp>
          <p:nvSpPr>
            <p:cNvPr id="9" name="TextBox 8"/>
            <p:cNvSpPr txBox="1"/>
            <p:nvPr/>
          </p:nvSpPr>
          <p:spPr>
            <a:xfrm>
              <a:off x="7205217" y="2555044"/>
              <a:ext cx="126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Alignment</a:t>
              </a:r>
              <a:endParaRPr lang="en-US" dirty="0">
                <a:solidFill>
                  <a:schemeClr val="accent1"/>
                </a:solidFill>
                <a:latin typeface="Microsoft YaHei" panose="020B0503020204020204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383529" y="4050350"/>
              <a:ext cx="17732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Merge Cell</a:t>
              </a: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4683" y="3171192"/>
              <a:ext cx="4205896" cy="2621281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13" name="Straight Connector 12"/>
            <p:cNvCxnSpPr/>
            <p:nvPr/>
          </p:nvCxnSpPr>
          <p:spPr>
            <a:xfrm flipV="1">
              <a:off x="6590852" y="2893598"/>
              <a:ext cx="724348" cy="820681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flipV="1">
              <a:off x="9714156" y="4388904"/>
              <a:ext cx="839095" cy="544210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8750880" y="2629421"/>
              <a:ext cx="13828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Warp Text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 flipV="1">
              <a:off x="8529482" y="2991805"/>
              <a:ext cx="388608" cy="426993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5855124" y="6279290"/>
            <a:ext cx="3933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[Home] -&gt; [Alignment]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Formatting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47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980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Changing Column Width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Column width is the distance across a column.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It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is measured in units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.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size is 8.43 units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–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do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not worry,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as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column widths are changed by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dragging</a:t>
            </a: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99887" y="3532524"/>
            <a:ext cx="9521083" cy="2823826"/>
            <a:chOff x="681067" y="3187693"/>
            <a:chExt cx="9521083" cy="2823826"/>
          </a:xfrm>
        </p:grpSpPr>
        <p:sp>
          <p:nvSpPr>
            <p:cNvPr id="19" name="TextBox 18"/>
            <p:cNvSpPr txBox="1"/>
            <p:nvPr/>
          </p:nvSpPr>
          <p:spPr>
            <a:xfrm>
              <a:off x="5987721" y="5703742"/>
              <a:ext cx="42011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Changing Column Width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81067" y="4774624"/>
              <a:ext cx="49344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Click and Drag to change the width of Column C</a:t>
              </a:r>
            </a:p>
          </p:txBody>
        </p:sp>
        <p:pic>
          <p:nvPicPr>
            <p:cNvPr id="21" name="Picture 2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7180" y="3187693"/>
              <a:ext cx="4424970" cy="2404319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22" name="Straight Connector 21"/>
            <p:cNvCxnSpPr>
              <a:endCxn id="20" idx="0"/>
            </p:cNvCxnSpPr>
            <p:nvPr/>
          </p:nvCxnSpPr>
          <p:spPr>
            <a:xfrm flipH="1">
              <a:off x="3148280" y="4055670"/>
              <a:ext cx="3772797" cy="718954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Formatting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48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7132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Changing Row height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Row height are changed in the same way as changing column widths, Row heights are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increased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to create more spec between rows of data</a:t>
            </a: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279264" y="3897210"/>
            <a:ext cx="8992011" cy="2196464"/>
            <a:chOff x="-338155" y="4370546"/>
            <a:chExt cx="8992011" cy="2196464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6826" y="4370546"/>
              <a:ext cx="4317030" cy="1806417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grpSp>
          <p:nvGrpSpPr>
            <p:cNvPr id="5" name="Group 4"/>
            <p:cNvGrpSpPr/>
            <p:nvPr/>
          </p:nvGrpSpPr>
          <p:grpSpPr>
            <a:xfrm>
              <a:off x="-338155" y="4654356"/>
              <a:ext cx="8934063" cy="1912654"/>
              <a:chOff x="-338155" y="4654356"/>
              <a:chExt cx="8934063" cy="1912654"/>
            </a:xfrm>
          </p:grpSpPr>
          <p:sp>
            <p:nvSpPr>
              <p:cNvPr id="9" name="TextBox 8"/>
              <p:cNvSpPr txBox="1"/>
              <p:nvPr/>
            </p:nvSpPr>
            <p:spPr>
              <a:xfrm>
                <a:off x="4394774" y="6259233"/>
                <a:ext cx="420113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>
                    <a:latin typeface="Microsoft YaHei" panose="020B0503020204020204" pitchFamily="34" charset="-122"/>
                    <a:ea typeface="Microsoft YaHei" panose="020B0503020204020204" pitchFamily="34" charset="-122"/>
                    <a:cs typeface="Calibri" panose="020F0502020204030204" pitchFamily="34" charset="0"/>
                  </a:rPr>
                  <a:t>Changing Row height</a:t>
                </a: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-338155" y="4654356"/>
                <a:ext cx="529006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1"/>
                    </a:solidFill>
                    <a:latin typeface="Microsoft YaHei" panose="020B0503020204020204" pitchFamily="34" charset="-122"/>
                  </a:rPr>
                  <a:t>Click and Drag to change the height of row 1</a:t>
                </a:r>
              </a:p>
            </p:txBody>
          </p:sp>
          <p:cxnSp>
            <p:nvCxnSpPr>
              <p:cNvPr id="13" name="Straight Connector 12"/>
              <p:cNvCxnSpPr/>
              <p:nvPr/>
            </p:nvCxnSpPr>
            <p:spPr>
              <a:xfrm flipH="1" flipV="1">
                <a:off x="2306878" y="4992910"/>
                <a:ext cx="2164532" cy="256822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Formatting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49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996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The Excel Screen</a:t>
            </a:r>
          </a:p>
          <a:p>
            <a:endParaRPr lang="en-GB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endParaRPr lang="en-GB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2409664" y="2334409"/>
            <a:ext cx="7649218" cy="4221845"/>
            <a:chOff x="2380636" y="2334409"/>
            <a:chExt cx="7649218" cy="422184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0952" y="2752604"/>
              <a:ext cx="6368902" cy="3803650"/>
            </a:xfrm>
            <a:prstGeom prst="rect">
              <a:avLst/>
            </a:prstGeom>
          </p:spPr>
        </p:pic>
        <p:grpSp>
          <p:nvGrpSpPr>
            <p:cNvPr id="24" name="Group 23"/>
            <p:cNvGrpSpPr/>
            <p:nvPr/>
          </p:nvGrpSpPr>
          <p:grpSpPr>
            <a:xfrm>
              <a:off x="2380636" y="2334409"/>
              <a:ext cx="6355334" cy="4221845"/>
              <a:chOff x="184755" y="1101850"/>
              <a:chExt cx="7335595" cy="4873033"/>
            </a:xfrm>
          </p:grpSpPr>
          <p:sp>
            <p:nvSpPr>
              <p:cNvPr id="27" name="TextBox 26"/>
              <p:cNvSpPr txBox="1"/>
              <p:nvPr/>
            </p:nvSpPr>
            <p:spPr>
              <a:xfrm>
                <a:off x="5464608" y="3859861"/>
                <a:ext cx="2055742" cy="159861"/>
              </a:xfrm>
              <a:prstGeom prst="rect">
                <a:avLst/>
              </a:prstGeom>
              <a:ln w="19050">
                <a:noFill/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GB" sz="900" dirty="0">
                    <a:solidFill>
                      <a:schemeClr val="bg1"/>
                    </a:solidFill>
                    <a:latin typeface="Angsana New" panose="02020603050405020304" pitchFamily="18" charset="-34"/>
                  </a:rPr>
                  <a:t>Cloud Backup Warranty</a:t>
                </a:r>
              </a:p>
            </p:txBody>
          </p:sp>
          <p:sp>
            <p:nvSpPr>
              <p:cNvPr id="28" name="TextBox 27"/>
              <p:cNvSpPr txBox="1"/>
              <p:nvPr/>
            </p:nvSpPr>
            <p:spPr>
              <a:xfrm>
                <a:off x="272249" y="3775220"/>
                <a:ext cx="2055742" cy="355249"/>
              </a:xfrm>
              <a:prstGeom prst="rect">
                <a:avLst/>
              </a:prstGeom>
              <a:ln w="19050">
                <a:noFill/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GB" sz="2000" dirty="0">
                    <a:solidFill>
                      <a:schemeClr val="bg1"/>
                    </a:solidFill>
                    <a:latin typeface="Angsana New" panose="02020603050405020304" pitchFamily="18" charset="-34"/>
                  </a:rPr>
                  <a:t>File Tab</a:t>
                </a:r>
              </a:p>
            </p:txBody>
          </p:sp>
          <p:cxnSp>
            <p:nvCxnSpPr>
              <p:cNvPr id="29" name="Straight Connector 28"/>
              <p:cNvCxnSpPr>
                <a:endCxn id="30" idx="0"/>
              </p:cNvCxnSpPr>
              <p:nvPr/>
            </p:nvCxnSpPr>
            <p:spPr>
              <a:xfrm>
                <a:off x="5626857" y="1699680"/>
                <a:ext cx="130766" cy="738739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 29"/>
              <p:cNvSpPr txBox="1"/>
              <p:nvPr/>
            </p:nvSpPr>
            <p:spPr>
              <a:xfrm>
                <a:off x="5171638" y="2438419"/>
                <a:ext cx="1171970" cy="390773"/>
              </a:xfrm>
              <a:prstGeom prst="rect">
                <a:avLst/>
              </a:prstGeom>
              <a:ln w="19050">
                <a:noFill/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600">
                    <a:solidFill>
                      <a:schemeClr val="accent1"/>
                    </a:solidFill>
                    <a:latin typeface="Microsoft YaHei" panose="020B0503020204020204" pitchFamily="34" charset="-122"/>
                  </a:defRPr>
                </a:lvl1pPr>
              </a:lstStyle>
              <a:p>
                <a:r>
                  <a:rPr lang="en-US" dirty="0"/>
                  <a:t>Title Bar</a:t>
                </a:r>
              </a:p>
            </p:txBody>
          </p:sp>
          <p:cxnSp>
            <p:nvCxnSpPr>
              <p:cNvPr id="31" name="Straight Connector 30"/>
              <p:cNvCxnSpPr>
                <a:endCxn id="32" idx="1"/>
              </p:cNvCxnSpPr>
              <p:nvPr/>
            </p:nvCxnSpPr>
            <p:spPr>
              <a:xfrm flipV="1">
                <a:off x="2176973" y="1297237"/>
                <a:ext cx="297792" cy="369528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TextBox 31"/>
              <p:cNvSpPr txBox="1"/>
              <p:nvPr/>
            </p:nvSpPr>
            <p:spPr>
              <a:xfrm>
                <a:off x="2474765" y="1101850"/>
                <a:ext cx="2696873" cy="390773"/>
              </a:xfrm>
              <a:prstGeom prst="rect">
                <a:avLst/>
              </a:prstGeom>
              <a:ln w="19050">
                <a:noFill/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600">
                    <a:solidFill>
                      <a:schemeClr val="accent1"/>
                    </a:solidFill>
                    <a:latin typeface="Microsoft YaHei" panose="020B0503020204020204" pitchFamily="34" charset="-122"/>
                  </a:defRPr>
                </a:lvl1pPr>
              </a:lstStyle>
              <a:p>
                <a:r>
                  <a:rPr lang="en-US" dirty="0"/>
                  <a:t>Quick Access Toolbar</a:t>
                </a:r>
              </a:p>
            </p:txBody>
          </p:sp>
          <p:cxnSp>
            <p:nvCxnSpPr>
              <p:cNvPr id="33" name="Straight Connector 32"/>
              <p:cNvCxnSpPr/>
              <p:nvPr/>
            </p:nvCxnSpPr>
            <p:spPr>
              <a:xfrm flipH="1" flipV="1">
                <a:off x="1037771" y="5409004"/>
                <a:ext cx="895764" cy="565879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TextBox 33"/>
              <p:cNvSpPr txBox="1"/>
              <p:nvPr/>
            </p:nvSpPr>
            <p:spPr>
              <a:xfrm>
                <a:off x="210991" y="5005904"/>
                <a:ext cx="1364516" cy="390773"/>
              </a:xfrm>
              <a:prstGeom prst="rect">
                <a:avLst/>
              </a:prstGeom>
              <a:noFill/>
              <a:ln w="19050">
                <a:noFill/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600">
                    <a:solidFill>
                      <a:schemeClr val="accent1"/>
                    </a:solidFill>
                    <a:latin typeface="Microsoft YaHei" panose="020B0503020204020204" pitchFamily="34" charset="-122"/>
                  </a:defRPr>
                </a:lvl1pPr>
              </a:lstStyle>
              <a:p>
                <a:r>
                  <a:rPr lang="en-US" dirty="0"/>
                  <a:t>Status Bar</a:t>
                </a:r>
              </a:p>
            </p:txBody>
          </p:sp>
          <p:cxnSp>
            <p:nvCxnSpPr>
              <p:cNvPr id="35" name="Straight Connector 34"/>
              <p:cNvCxnSpPr>
                <a:endCxn id="36" idx="0"/>
              </p:cNvCxnSpPr>
              <p:nvPr/>
            </p:nvCxnSpPr>
            <p:spPr>
              <a:xfrm>
                <a:off x="3212744" y="2051370"/>
                <a:ext cx="481273" cy="437794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5"/>
              <p:cNvSpPr txBox="1"/>
              <p:nvPr/>
            </p:nvSpPr>
            <p:spPr>
              <a:xfrm>
                <a:off x="3159919" y="2489164"/>
                <a:ext cx="1068195" cy="390773"/>
              </a:xfrm>
              <a:prstGeom prst="rect">
                <a:avLst/>
              </a:prstGeom>
              <a:ln w="19050">
                <a:noFill/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600">
                    <a:solidFill>
                      <a:schemeClr val="accent1"/>
                    </a:solidFill>
                    <a:latin typeface="Microsoft YaHei" panose="020B0503020204020204" pitchFamily="34" charset="-122"/>
                  </a:defRPr>
                </a:lvl1pPr>
              </a:lstStyle>
              <a:p>
                <a:r>
                  <a:rPr lang="en-US" dirty="0"/>
                  <a:t>Ribbon</a:t>
                </a:r>
              </a:p>
            </p:txBody>
          </p:sp>
          <p:cxnSp>
            <p:nvCxnSpPr>
              <p:cNvPr id="37" name="Straight Connector 36"/>
              <p:cNvCxnSpPr>
                <a:endCxn id="38" idx="3"/>
              </p:cNvCxnSpPr>
              <p:nvPr/>
            </p:nvCxnSpPr>
            <p:spPr>
              <a:xfrm flipH="1">
                <a:off x="1279905" y="1812522"/>
                <a:ext cx="481282" cy="281686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TextBox 37"/>
              <p:cNvSpPr txBox="1"/>
              <p:nvPr/>
            </p:nvSpPr>
            <p:spPr>
              <a:xfrm>
                <a:off x="184755" y="1898821"/>
                <a:ext cx="1095150" cy="390773"/>
              </a:xfrm>
              <a:prstGeom prst="rect">
                <a:avLst/>
              </a:prstGeom>
              <a:ln w="19050">
                <a:noFill/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1600">
                    <a:solidFill>
                      <a:schemeClr val="accent1"/>
                    </a:solidFill>
                    <a:latin typeface="Microsoft YaHei" panose="020B0503020204020204" pitchFamily="34" charset="-122"/>
                  </a:defRPr>
                </a:lvl1pPr>
              </a:lstStyle>
              <a:p>
                <a:r>
                  <a:rPr lang="en-US" dirty="0"/>
                  <a:t>File Tab</a:t>
                </a:r>
              </a:p>
            </p:txBody>
          </p:sp>
        </p:grpSp>
      </p:grpSp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Getting Started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 flipV="1">
            <a:off x="9932276" y="5896717"/>
            <a:ext cx="793104" cy="659537"/>
          </a:xfrm>
          <a:prstGeom prst="line">
            <a:avLst/>
          </a:prstGeom>
          <a:ln w="19050"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0009083" y="5547484"/>
            <a:ext cx="1573317" cy="338554"/>
          </a:xfrm>
          <a:prstGeom prst="rect">
            <a:avLst/>
          </a:prstGeom>
          <a:noFill/>
          <a:ln w="19050">
            <a:noFill/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>
                <a:solidFill>
                  <a:schemeClr val="accent1"/>
                </a:solidFill>
                <a:latin typeface="Microsoft YaHei" panose="020B0503020204020204" pitchFamily="34" charset="-122"/>
              </a:defRPr>
            </a:lvl1pPr>
          </a:lstStyle>
          <a:p>
            <a:r>
              <a:rPr lang="en-US" dirty="0" smtClean="0"/>
              <a:t>Zoom Control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27515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Inserting Rows and Columns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Rows and column can be inserted into a worksheet between existing rows or columns when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items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have been forgotten or when new data is to be added</a:t>
            </a: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3156" y="3625934"/>
            <a:ext cx="3111930" cy="206334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4142397" y="5779232"/>
            <a:ext cx="3933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[Home] -&gt; [Cells] -&gt; Insert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Formatting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50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47204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Deleting Rows and Columns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Unwanted extra rows or columns can be deleted</a:t>
            </a: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129277" y="3523139"/>
            <a:ext cx="3933447" cy="2258619"/>
            <a:chOff x="4129276" y="3523139"/>
            <a:chExt cx="3933447" cy="2258619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64928" y="3523139"/>
              <a:ext cx="3462144" cy="1863416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4129276" y="5473981"/>
              <a:ext cx="39334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[Home] -&gt; [Cells] -&gt; Delete</a:t>
              </a:r>
              <a:endPara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Formatting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51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141034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Freezing Panes</a:t>
            </a:r>
            <a:endParaRPr lang="en-US" sz="2000" b="1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Freeze Panes is used to keep some rows and/or columns in view all the time. This is generally used for label. While scrolling through a large worksheet.</a:t>
            </a:r>
            <a:endParaRPr lang="en-US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Formatting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r="48817"/>
          <a:stretch/>
        </p:blipFill>
        <p:spPr>
          <a:xfrm>
            <a:off x="838200" y="3508067"/>
            <a:ext cx="4206766" cy="149523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52052" y="5269476"/>
            <a:ext cx="24593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This freeze Pane row 8</a:t>
            </a:r>
            <a:endParaRPr lang="en-US" sz="1600" dirty="0">
              <a:solidFill>
                <a:schemeClr val="accent1"/>
              </a:solidFill>
              <a:latin typeface="Microsoft YaHei" panose="020B0503020204020204" pitchFamily="34" charset="-122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flipH="1">
            <a:off x="4327669" y="3757449"/>
            <a:ext cx="1" cy="1524312"/>
          </a:xfrm>
          <a:prstGeom prst="line">
            <a:avLst/>
          </a:prstGeom>
          <a:ln w="19050"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3287" y="3508067"/>
            <a:ext cx="4895238" cy="24857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984182" y="6048573"/>
            <a:ext cx="39334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[View] -&gt; [Windows] -&gt; Freeze Panes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52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34114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1410"/>
          <a:stretch/>
        </p:blipFill>
        <p:spPr>
          <a:xfrm>
            <a:off x="-29497" y="1955181"/>
            <a:ext cx="12309988" cy="91674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7511" y="2583802"/>
            <a:ext cx="7114809" cy="1047976"/>
          </a:xfrm>
        </p:spPr>
        <p:txBody>
          <a:bodyPr vert="horz" anchor="ctr">
            <a:normAutofit fontScale="90000"/>
          </a:bodyPr>
          <a:lstStyle/>
          <a:p>
            <a:pPr algn="ctr"/>
            <a:r>
              <a:rPr lang="en-US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CHALLENGE</a:t>
            </a:r>
            <a:endParaRPr lang="th-TH" sz="13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53</a:t>
            </a:fld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8875464" y="2183692"/>
            <a:ext cx="16280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Formatting</a:t>
            </a:r>
          </a:p>
        </p:txBody>
      </p:sp>
    </p:spTree>
    <p:extLst>
      <p:ext uri="{BB962C8B-B14F-4D97-AF65-F5344CB8AC3E}">
        <p14:creationId xmlns:p14="http://schemas.microsoft.com/office/powerpoint/2010/main" val="248610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16734"/>
            <a:ext cx="10515600" cy="720000"/>
          </a:xfr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Formulas &amp; Function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Enter Basic </a:t>
            </a:r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Formulas</a:t>
            </a:r>
          </a:p>
          <a:p>
            <a:r>
              <a:rPr lang="en-GB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Use </a:t>
            </a:r>
            <a:r>
              <a:rPr lang="en-GB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AutoSum</a:t>
            </a:r>
            <a:endParaRPr lang="en-US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Sum</a:t>
            </a:r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, Count, </a:t>
            </a:r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Average , Max</a:t>
            </a:r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, Min and </a:t>
            </a:r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IF</a:t>
            </a:r>
          </a:p>
          <a:p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Relative And Absolute Addressing</a:t>
            </a:r>
          </a:p>
          <a:p>
            <a:endParaRPr lang="en-US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endParaRPr lang="en-US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54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4457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34409"/>
            <a:ext cx="6273800" cy="384255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Formulas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formulas are used to calculate answers from numbers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that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are entered into a sheet.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To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create formulas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properly you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should enter the cell references of those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cells used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in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calculation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201549" y="2860183"/>
            <a:ext cx="6348547" cy="3011767"/>
            <a:chOff x="3240269" y="2334409"/>
            <a:chExt cx="7888007" cy="3742091"/>
          </a:xfrm>
        </p:grpSpPr>
        <p:grpSp>
          <p:nvGrpSpPr>
            <p:cNvPr id="5" name="Group 4"/>
            <p:cNvGrpSpPr/>
            <p:nvPr/>
          </p:nvGrpSpPr>
          <p:grpSpPr>
            <a:xfrm>
              <a:off x="3240269" y="2334409"/>
              <a:ext cx="7888007" cy="3742091"/>
              <a:chOff x="3240269" y="2334409"/>
              <a:chExt cx="7888007" cy="3742091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5785756" y="2334409"/>
                <a:ext cx="5342520" cy="3742091"/>
                <a:chOff x="6191583" y="2491379"/>
                <a:chExt cx="5342520" cy="3742091"/>
              </a:xfrm>
            </p:grpSpPr>
            <p:sp>
              <p:nvSpPr>
                <p:cNvPr id="16" name="TextBox 15"/>
                <p:cNvSpPr txBox="1"/>
                <p:nvPr/>
              </p:nvSpPr>
              <p:spPr>
                <a:xfrm>
                  <a:off x="9753604" y="2491379"/>
                  <a:ext cx="109953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>
                      <a:solidFill>
                        <a:schemeClr val="accent1"/>
                      </a:solidFill>
                      <a:latin typeface="Microsoft YaHei" panose="020B0503020204020204" pitchFamily="34" charset="-122"/>
                    </a:rPr>
                    <a:t>Formula</a:t>
                  </a:r>
                </a:p>
              </p:txBody>
            </p:sp>
            <p:pic>
              <p:nvPicPr>
                <p:cNvPr id="17" name="Picture 16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84350" y="3140367"/>
                  <a:ext cx="4568791" cy="2651816"/>
                </a:xfrm>
                <a:prstGeom prst="rect">
                  <a:avLst/>
                </a:prstGeom>
                <a:ln w="19050">
                  <a:round/>
                  <a:headEnd type="oval" w="med" len="med"/>
                  <a:tailEnd type="none" w="med" len="med"/>
                </a:ln>
              </p:spPr>
            </p:pic>
            <p:cxnSp>
              <p:nvCxnSpPr>
                <p:cNvPr id="24" name="Straight Connector 23"/>
                <p:cNvCxnSpPr/>
                <p:nvPr/>
              </p:nvCxnSpPr>
              <p:spPr>
                <a:xfrm flipV="1">
                  <a:off x="9366947" y="2860711"/>
                  <a:ext cx="828339" cy="684919"/>
                </a:xfrm>
                <a:prstGeom prst="line">
                  <a:avLst/>
                </a:prstGeom>
                <a:ln w="19050">
                  <a:round/>
                  <a:headEnd type="oval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TextBox 24"/>
                <p:cNvSpPr txBox="1"/>
                <p:nvPr/>
              </p:nvSpPr>
              <p:spPr>
                <a:xfrm>
                  <a:off x="9226371" y="5432417"/>
                  <a:ext cx="2307732" cy="4206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600" dirty="0">
                      <a:solidFill>
                        <a:schemeClr val="accent1"/>
                      </a:solidFill>
                      <a:latin typeface="Microsoft YaHei" panose="020B0503020204020204" pitchFamily="34" charset="-122"/>
                    </a:rPr>
                    <a:t>References  Cells</a:t>
                  </a:r>
                </a:p>
              </p:txBody>
            </p:sp>
            <p:cxnSp>
              <p:nvCxnSpPr>
                <p:cNvPr id="26" name="Straight Connector 25"/>
                <p:cNvCxnSpPr>
                  <a:endCxn id="28" idx="3"/>
                </p:cNvCxnSpPr>
                <p:nvPr/>
              </p:nvCxnSpPr>
              <p:spPr>
                <a:xfrm flipH="1">
                  <a:off x="6191583" y="5052453"/>
                  <a:ext cx="1684988" cy="210325"/>
                </a:xfrm>
                <a:prstGeom prst="line">
                  <a:avLst/>
                </a:prstGeom>
                <a:ln w="19050">
                  <a:round/>
                  <a:headEnd type="oval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TextBox 26"/>
                <p:cNvSpPr txBox="1"/>
                <p:nvPr/>
              </p:nvSpPr>
              <p:spPr>
                <a:xfrm>
                  <a:off x="6480876" y="5925693"/>
                  <a:ext cx="420113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GB" sz="1400" dirty="0">
                      <a:latin typeface="Microsoft YaHei" panose="020B0503020204020204" pitchFamily="34" charset="-122"/>
                      <a:ea typeface="Microsoft YaHei" panose="020B0503020204020204" pitchFamily="34" charset="-122"/>
                      <a:cs typeface="Calibri" panose="020F0502020204030204" pitchFamily="34" charset="0"/>
                    </a:rPr>
                    <a:t>Formulas</a:t>
                  </a:r>
                </a:p>
              </p:txBody>
            </p:sp>
          </p:grpSp>
          <p:sp>
            <p:nvSpPr>
              <p:cNvPr id="28" name="TextBox 27"/>
              <p:cNvSpPr txBox="1"/>
              <p:nvPr/>
            </p:nvSpPr>
            <p:spPr>
              <a:xfrm>
                <a:off x="3240269" y="4895483"/>
                <a:ext cx="2545487" cy="4206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1"/>
                    </a:solidFill>
                    <a:latin typeface="Microsoft YaHei" panose="020B0503020204020204" pitchFamily="34" charset="-122"/>
                  </a:rPr>
                  <a:t>C</a:t>
                </a:r>
                <a:r>
                  <a:rPr lang="en-US" sz="1600" dirty="0" smtClean="0">
                    <a:solidFill>
                      <a:schemeClr val="accent1"/>
                    </a:solidFill>
                    <a:latin typeface="Microsoft YaHei" panose="020B0503020204020204" pitchFamily="34" charset="-122"/>
                  </a:rPr>
                  <a:t>alculate </a:t>
                </a:r>
                <a:r>
                  <a:rPr lang="en-US" sz="1600" dirty="0">
                    <a:solidFill>
                      <a:schemeClr val="accent1"/>
                    </a:solidFill>
                    <a:latin typeface="Microsoft YaHei" panose="020B0503020204020204" pitchFamily="34" charset="-122"/>
                  </a:rPr>
                  <a:t>answers</a:t>
                </a:r>
              </a:p>
            </p:txBody>
          </p:sp>
          <p:cxnSp>
            <p:nvCxnSpPr>
              <p:cNvPr id="33" name="Straight Connector 32"/>
              <p:cNvCxnSpPr/>
              <p:nvPr/>
            </p:nvCxnSpPr>
            <p:spPr>
              <a:xfrm>
                <a:off x="8430378" y="4499218"/>
                <a:ext cx="1359082" cy="703602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3" name="Straight Connector 22"/>
            <p:cNvCxnSpPr/>
            <p:nvPr/>
          </p:nvCxnSpPr>
          <p:spPr>
            <a:xfrm>
              <a:off x="8430378" y="4285752"/>
              <a:ext cx="1359082" cy="917068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Formulas &amp; Function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00595" y="4255686"/>
            <a:ext cx="3214123" cy="2369880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u="sng" dirty="0">
                <a:solidFill>
                  <a:schemeClr val="accent1"/>
                </a:solidFill>
                <a:latin typeface="Microsoft YaHei" panose="020B0503020204020204" pitchFamily="34" charset="-122"/>
              </a:rPr>
              <a:t>Arithmetic </a:t>
            </a:r>
            <a:r>
              <a:rPr lang="en-US" u="sng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operators</a:t>
            </a:r>
          </a:p>
          <a:p>
            <a:endParaRPr lang="en-US" i="1" dirty="0" smtClean="0">
              <a:solidFill>
                <a:schemeClr val="accent1"/>
              </a:solidFill>
              <a:latin typeface="Microsoft YaHei" panose="020B0503020204020204" pitchFamily="34" charset="-122"/>
            </a:endParaRPr>
          </a:p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	+	Addition</a:t>
            </a:r>
            <a:endParaRPr lang="en-US" sz="1600" dirty="0">
              <a:solidFill>
                <a:schemeClr val="accent1"/>
              </a:solidFill>
              <a:latin typeface="Microsoft YaHei" panose="020B0503020204020204" pitchFamily="34" charset="-122"/>
            </a:endParaRPr>
          </a:p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	 - 	Subtraction</a:t>
            </a:r>
            <a:endParaRPr lang="en-US" sz="1600" dirty="0">
              <a:solidFill>
                <a:schemeClr val="accent1"/>
              </a:solidFill>
              <a:latin typeface="Microsoft YaHei" panose="020B0503020204020204" pitchFamily="34" charset="-122"/>
            </a:endParaRPr>
          </a:p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	 * 	Multiplication</a:t>
            </a:r>
            <a:endParaRPr lang="en-US" sz="1600" dirty="0">
              <a:solidFill>
                <a:schemeClr val="accent1"/>
              </a:solidFill>
              <a:latin typeface="Microsoft YaHei" panose="020B0503020204020204" pitchFamily="34" charset="-122"/>
            </a:endParaRPr>
          </a:p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	 / 	Division</a:t>
            </a:r>
            <a:endParaRPr lang="en-US" sz="1600" dirty="0">
              <a:solidFill>
                <a:schemeClr val="accent1"/>
              </a:solidFill>
              <a:latin typeface="Microsoft YaHei" panose="020B0503020204020204" pitchFamily="34" charset="-122"/>
            </a:endParaRPr>
          </a:p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	% 	Percent</a:t>
            </a:r>
            <a:endParaRPr lang="en-US" sz="1600" dirty="0">
              <a:solidFill>
                <a:schemeClr val="accent1"/>
              </a:solidFill>
              <a:latin typeface="Microsoft YaHei" panose="020B0503020204020204" pitchFamily="34" charset="-122"/>
            </a:endParaRPr>
          </a:p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	^ 	Exponentiation</a:t>
            </a:r>
          </a:p>
          <a:p>
            <a:endParaRPr lang="en-US" sz="1600" dirty="0">
              <a:solidFill>
                <a:schemeClr val="accent1"/>
              </a:solidFill>
              <a:latin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55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668800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AutoSum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most common mathematical operation is addition. </a:t>
            </a:r>
            <a:endParaRPr lang="th-TH" sz="1800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This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calculation has been simplified </a:t>
            </a:r>
            <a:endParaRPr lang="th-TH" sz="1800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by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use of a Function called AutoSum</a:t>
            </a:r>
            <a:endParaRPr lang="en-GB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267200" y="2509975"/>
            <a:ext cx="6402571" cy="3873137"/>
            <a:chOff x="4773429" y="2487826"/>
            <a:chExt cx="6402571" cy="3873137"/>
          </a:xfrm>
        </p:grpSpPr>
        <p:grpSp>
          <p:nvGrpSpPr>
            <p:cNvPr id="5" name="Group 4"/>
            <p:cNvGrpSpPr/>
            <p:nvPr/>
          </p:nvGrpSpPr>
          <p:grpSpPr>
            <a:xfrm>
              <a:off x="4773429" y="2826380"/>
              <a:ext cx="6402571" cy="3534583"/>
              <a:chOff x="-1645431" y="1746614"/>
              <a:chExt cx="6402571" cy="3534583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3418943" y="4942643"/>
                <a:ext cx="115187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1"/>
                    </a:solidFill>
                    <a:latin typeface="Microsoft YaHei" panose="020B0503020204020204" pitchFamily="34" charset="-122"/>
                  </a:rPr>
                  <a:t>Total Sum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-1645431" y="3936872"/>
                <a:ext cx="164217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>
                    <a:solidFill>
                      <a:schemeClr val="accent1"/>
                    </a:solidFill>
                    <a:latin typeface="Microsoft YaHei" panose="020B0503020204020204" pitchFamily="34" charset="-122"/>
                  </a:rPr>
                  <a:t>=</a:t>
                </a:r>
                <a:r>
                  <a:rPr lang="en-US" sz="1600" dirty="0" smtClean="0">
                    <a:solidFill>
                      <a:schemeClr val="accent1"/>
                    </a:solidFill>
                    <a:latin typeface="Microsoft YaHei" panose="020B0503020204020204" pitchFamily="34" charset="-122"/>
                  </a:rPr>
                  <a:t>SUM(C1:C5</a:t>
                </a:r>
                <a:r>
                  <a:rPr lang="en-US" sz="1600" dirty="0">
                    <a:solidFill>
                      <a:schemeClr val="accent1"/>
                    </a:solidFill>
                    <a:latin typeface="Microsoft YaHei" panose="020B0503020204020204" pitchFamily="34" charset="-122"/>
                  </a:rPr>
                  <a:t>)</a:t>
                </a:r>
              </a:p>
            </p:txBody>
          </p:sp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3369" y="2038929"/>
                <a:ext cx="4573771" cy="2581361"/>
              </a:xfrm>
              <a:prstGeom prst="rect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</p:pic>
          <p:cxnSp>
            <p:nvCxnSpPr>
              <p:cNvPr id="19" name="Straight Connector 18"/>
              <p:cNvCxnSpPr>
                <a:endCxn id="23" idx="2"/>
              </p:cNvCxnSpPr>
              <p:nvPr/>
            </p:nvCxnSpPr>
            <p:spPr>
              <a:xfrm flipV="1">
                <a:off x="2725819" y="1746614"/>
                <a:ext cx="0" cy="478871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 flipV="1">
                <a:off x="-3257" y="4105085"/>
                <a:ext cx="874300" cy="190731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3891769" y="4436717"/>
                <a:ext cx="127000" cy="513832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TextBox 21"/>
              <p:cNvSpPr txBox="1"/>
              <p:nvPr/>
            </p:nvSpPr>
            <p:spPr>
              <a:xfrm>
                <a:off x="369685" y="4796661"/>
                <a:ext cx="4201134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sz="1400" dirty="0">
                    <a:latin typeface="Microsoft YaHei" panose="020B0503020204020204" pitchFamily="34" charset="-122"/>
                    <a:ea typeface="Microsoft YaHei" panose="020B0503020204020204" pitchFamily="34" charset="-122"/>
                    <a:cs typeface="Calibri" panose="020F0502020204030204" pitchFamily="34" charset="0"/>
                  </a:rPr>
                  <a:t>AutoSum</a:t>
                </a: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8601028" y="2487826"/>
              <a:ext cx="10873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Function</a:t>
              </a:r>
            </a:p>
          </p:txBody>
        </p:sp>
      </p:grp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Formulas &amp; Function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56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0159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COUNT</a:t>
            </a: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, COUNTA, COUNTBLANK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function COUNT counts the cells that contain numbers in a range.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COUNTA counts the number of cells that are not empty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and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COUNTBLANK counts empty cells in a range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232400" y="3298702"/>
            <a:ext cx="6959603" cy="2915799"/>
            <a:chOff x="4183248" y="2575303"/>
            <a:chExt cx="7827478" cy="3279404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3135" y="2575303"/>
              <a:ext cx="4302263" cy="2578726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17" name="Straight Connector 16"/>
            <p:cNvCxnSpPr/>
            <p:nvPr/>
          </p:nvCxnSpPr>
          <p:spPr>
            <a:xfrm flipH="1" flipV="1">
              <a:off x="6117925" y="4413999"/>
              <a:ext cx="1265292" cy="364052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>
              <a:endCxn id="28" idx="0"/>
            </p:cNvCxnSpPr>
            <p:nvPr/>
          </p:nvCxnSpPr>
          <p:spPr>
            <a:xfrm flipH="1">
              <a:off x="7609776" y="4778051"/>
              <a:ext cx="895749" cy="695883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9110883" y="5454546"/>
              <a:ext cx="2899843" cy="380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=COUNT</a:t>
              </a:r>
              <a:r>
                <a:rPr lang="en-US" sz="1600" dirty="0">
                  <a:solidFill>
                    <a:srgbClr val="FF0000"/>
                  </a:solidFill>
                  <a:latin typeface="Microsoft YaHei" panose="020B0503020204020204" pitchFamily="34" charset="-122"/>
                </a:rPr>
                <a:t>BLANK</a:t>
              </a:r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(G1:G5)</a:t>
              </a:r>
            </a:p>
          </p:txBody>
        </p:sp>
        <p:cxnSp>
          <p:nvCxnSpPr>
            <p:cNvPr id="26" name="Straight Connector 25"/>
            <p:cNvCxnSpPr/>
            <p:nvPr/>
          </p:nvCxnSpPr>
          <p:spPr>
            <a:xfrm>
              <a:off x="9510476" y="4809843"/>
              <a:ext cx="156521" cy="664091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4183248" y="4229332"/>
              <a:ext cx="2055797" cy="377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=COUNT(E1:E5)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482927" y="5473935"/>
              <a:ext cx="2253697" cy="380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=COUNT</a:t>
              </a:r>
              <a:r>
                <a:rPr lang="en-US" sz="1600" dirty="0">
                  <a:solidFill>
                    <a:srgbClr val="FF0000"/>
                  </a:solidFill>
                  <a:latin typeface="Microsoft YaHei" panose="020B0503020204020204" pitchFamily="34" charset="-122"/>
                </a:rPr>
                <a:t>A</a:t>
              </a:r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(F1:F5)</a:t>
              </a:r>
            </a:p>
          </p:txBody>
        </p:sp>
      </p:grp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Formulas &amp; Function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57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0840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178182" y="2334409"/>
            <a:ext cx="6696318" cy="3822549"/>
            <a:chOff x="5640475" y="2392467"/>
            <a:chExt cx="6696318" cy="3822549"/>
          </a:xfrm>
        </p:grpSpPr>
        <p:sp>
          <p:nvSpPr>
            <p:cNvPr id="12" name="TextBox 11"/>
            <p:cNvSpPr txBox="1"/>
            <p:nvPr/>
          </p:nvSpPr>
          <p:spPr>
            <a:xfrm>
              <a:off x="10510506" y="4412734"/>
              <a:ext cx="18262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=AVERAGE(I2:I5)</a:t>
              </a:r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5640475" y="2392467"/>
              <a:ext cx="5566018" cy="3822549"/>
              <a:chOff x="5640475" y="2392467"/>
              <a:chExt cx="5566018" cy="3822549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40475" y="2392467"/>
                <a:ext cx="4247158" cy="3094828"/>
              </a:xfrm>
              <a:prstGeom prst="rect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</p:pic>
          <p:cxnSp>
            <p:nvCxnSpPr>
              <p:cNvPr id="15" name="Straight Connector 14"/>
              <p:cNvCxnSpPr/>
              <p:nvPr/>
            </p:nvCxnSpPr>
            <p:spPr>
              <a:xfrm flipV="1">
                <a:off x="8868118" y="4635501"/>
                <a:ext cx="1533182" cy="19957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/>
              <p:cNvCxnSpPr/>
              <p:nvPr/>
            </p:nvCxnSpPr>
            <p:spPr>
              <a:xfrm>
                <a:off x="8868118" y="4981020"/>
                <a:ext cx="1019515" cy="907707"/>
              </a:xfrm>
              <a:prstGeom prst="line">
                <a:avLst/>
              </a:prstGeom>
              <a:ln w="19050">
                <a:round/>
                <a:headEnd type="oval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TextBox 18"/>
              <p:cNvSpPr txBox="1"/>
              <p:nvPr/>
            </p:nvSpPr>
            <p:spPr>
              <a:xfrm>
                <a:off x="9723106" y="5876462"/>
                <a:ext cx="148338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dirty="0" smtClean="0">
                    <a:solidFill>
                      <a:schemeClr val="accent1"/>
                    </a:solidFill>
                    <a:latin typeface="Microsoft YaHei" panose="020B0503020204020204" pitchFamily="34" charset="-122"/>
                  </a:rPr>
                  <a:t>=ROUND(I6)</a:t>
                </a:r>
                <a:endPara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endParaRPr>
              </a:p>
            </p:txBody>
          </p:sp>
        </p:grp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334409"/>
            <a:ext cx="4680473" cy="3842554"/>
          </a:xfrm>
          <a:ln w="19050">
            <a:noFill/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Average &amp; Round</a:t>
            </a:r>
          </a:p>
          <a:p>
            <a:pPr marL="0" indent="0">
              <a:buNone/>
            </a:pPr>
            <a:r>
              <a:rPr lang="en-US" sz="18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Average adds a list of numbers and </a:t>
            </a:r>
            <a:endParaRPr lang="en-US" sz="1800" dirty="0" smtClean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divides by the number of numbers</a:t>
            </a:r>
          </a:p>
          <a:p>
            <a:pPr marL="0" indent="0">
              <a:buNone/>
            </a:pPr>
            <a:r>
              <a:rPr 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Sometime it is required to show </a:t>
            </a:r>
          </a:p>
          <a:p>
            <a:pPr marL="0" indent="0">
              <a:buNone/>
            </a:pPr>
            <a:r>
              <a:rPr 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numerical data to a specific level of </a:t>
            </a:r>
          </a:p>
          <a:p>
            <a:pPr marL="0" indent="0">
              <a:buNone/>
            </a:pPr>
            <a:r>
              <a:rPr lang="en-US" sz="18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precision.</a:t>
            </a: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Formulas &amp; Function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58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6649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Maximum and Minimum</a:t>
            </a:r>
          </a:p>
          <a:p>
            <a:pPr marL="0" indent="0">
              <a:buNone/>
            </a:pPr>
            <a:r>
              <a:rPr lang="en-US" sz="16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MAX</a:t>
            </a:r>
            <a:r>
              <a:rPr lang="en-US" sz="1600" dirty="0">
                <a:ea typeface="Microsoft YaHei" panose="020B0503020204020204" pitchFamily="34" charset="-122"/>
                <a:cs typeface="Calibri" panose="020F0502020204030204" pitchFamily="34" charset="0"/>
              </a:rPr>
              <a:t> the functions for maximum, </a:t>
            </a: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6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finds </a:t>
            </a:r>
            <a:r>
              <a:rPr lang="en-US" sz="1600" dirty="0">
                <a:ea typeface="Microsoft YaHei" panose="020B0503020204020204" pitchFamily="34" charset="-122"/>
                <a:cs typeface="Calibri" panose="020F0502020204030204" pitchFamily="34" charset="0"/>
              </a:rPr>
              <a:t>and displays the largest number in the selected range</a:t>
            </a:r>
          </a:p>
          <a:p>
            <a:pPr marL="0" indent="0">
              <a:buNone/>
            </a:pPr>
            <a:r>
              <a:rPr lang="en-US" sz="16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MIN</a:t>
            </a:r>
            <a:r>
              <a:rPr lang="en-US" sz="1600" dirty="0">
                <a:ea typeface="Microsoft YaHei" panose="020B0503020204020204" pitchFamily="34" charset="-122"/>
                <a:cs typeface="Calibri" panose="020F0502020204030204" pitchFamily="34" charset="0"/>
              </a:rPr>
              <a:t> the functions for minimum, </a:t>
            </a: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6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finds </a:t>
            </a:r>
            <a:r>
              <a:rPr lang="en-US" sz="1600" dirty="0">
                <a:ea typeface="Microsoft YaHei" panose="020B0503020204020204" pitchFamily="34" charset="-122"/>
                <a:cs typeface="Calibri" panose="020F0502020204030204" pitchFamily="34" charset="0"/>
              </a:rPr>
              <a:t>and displays the smallest number in the selected range</a:t>
            </a: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24728" y="5854373"/>
            <a:ext cx="18129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rPr>
              <a:t>=MAX(I2:I5)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739731" y="5762168"/>
            <a:ext cx="21437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rPr>
              <a:t>=MIN(I2:I5)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2496" y="2334409"/>
            <a:ext cx="4291304" cy="3189257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>
            <a:off x="9776342" y="4737100"/>
            <a:ext cx="523358" cy="986926"/>
          </a:xfrm>
          <a:prstGeom prst="line">
            <a:avLst/>
          </a:prstGeom>
          <a:ln w="19050"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8699500" y="5016500"/>
            <a:ext cx="838201" cy="876498"/>
          </a:xfrm>
          <a:prstGeom prst="line">
            <a:avLst/>
          </a:prstGeom>
          <a:ln w="19050"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Formulas &amp; Function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59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6078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749" y="2606495"/>
            <a:ext cx="6140096" cy="108862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The Ribbon</a:t>
            </a:r>
          </a:p>
          <a:p>
            <a:endParaRPr lang="en-GB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endParaRPr lang="en-GB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1957666" y="2192255"/>
            <a:ext cx="8634134" cy="4628362"/>
            <a:chOff x="-303552" y="749529"/>
            <a:chExt cx="10782525" cy="5780016"/>
          </a:xfrm>
        </p:grpSpPr>
        <p:sp>
          <p:nvSpPr>
            <p:cNvPr id="20" name="TextBox 19"/>
            <p:cNvSpPr txBox="1"/>
            <p:nvPr/>
          </p:nvSpPr>
          <p:spPr>
            <a:xfrm>
              <a:off x="5464608" y="3859860"/>
              <a:ext cx="2055743" cy="17296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900" dirty="0">
                  <a:solidFill>
                    <a:schemeClr val="bg1"/>
                  </a:solidFill>
                  <a:latin typeface="Angsana New" panose="02020603050405020304" pitchFamily="18" charset="-34"/>
                </a:rPr>
                <a:t>Cloud Backup Warranty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291345" y="2709211"/>
              <a:ext cx="5229004" cy="383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Part of the </a:t>
              </a:r>
              <a:r>
                <a:rPr lang="en-GB" sz="14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Ribbon </a:t>
              </a:r>
              <a:r>
                <a:rPr lang="en-GB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displaying the </a:t>
              </a:r>
              <a:r>
                <a:rPr lang="en-GB" sz="1400" b="1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HOME</a:t>
              </a:r>
              <a:r>
                <a:rPr lang="en-GB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 tab</a:t>
              </a:r>
              <a:endPara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437" y="3750075"/>
              <a:ext cx="2181225" cy="1628775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sp>
          <p:nvSpPr>
            <p:cNvPr id="23" name="TextBox 22"/>
            <p:cNvSpPr txBox="1"/>
            <p:nvPr/>
          </p:nvSpPr>
          <p:spPr>
            <a:xfrm>
              <a:off x="-303552" y="5440550"/>
              <a:ext cx="4201133" cy="384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Hot-key</a:t>
              </a:r>
            </a:p>
          </p:txBody>
        </p:sp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97582" y="3342918"/>
              <a:ext cx="3134052" cy="2728537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sp>
          <p:nvSpPr>
            <p:cNvPr id="40" name="TextBox 39"/>
            <p:cNvSpPr txBox="1"/>
            <p:nvPr/>
          </p:nvSpPr>
          <p:spPr>
            <a:xfrm>
              <a:off x="3319215" y="6145185"/>
              <a:ext cx="4201133" cy="384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140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</a:lstStyle>
            <a:p>
              <a:r>
                <a:rPr lang="en-GB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Dialog box launcher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626024" y="3052587"/>
              <a:ext cx="2852949" cy="422795"/>
            </a:xfrm>
            <a:prstGeom prst="rect">
              <a:avLst/>
            </a:prstGeom>
            <a:ln w="19050">
              <a:noFill/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>
                  <a:solidFill>
                    <a:schemeClr val="accent1"/>
                  </a:solidFill>
                  <a:latin typeface="Microsoft YaHei" panose="020B0503020204020204" pitchFamily="34" charset="-122"/>
                </a:defRPr>
              </a:lvl1pPr>
            </a:lstStyle>
            <a:p>
              <a:r>
                <a:rPr lang="en-US" dirty="0"/>
                <a:t>Collapse The Ribbon</a:t>
              </a:r>
            </a:p>
          </p:txBody>
        </p:sp>
        <p:cxnSp>
          <p:nvCxnSpPr>
            <p:cNvPr id="42" name="Straight Connector 41"/>
            <p:cNvCxnSpPr>
              <a:endCxn id="44" idx="0"/>
            </p:cNvCxnSpPr>
            <p:nvPr/>
          </p:nvCxnSpPr>
          <p:spPr>
            <a:xfrm flipH="1">
              <a:off x="2052652" y="2485448"/>
              <a:ext cx="16514" cy="587677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696437" y="3073125"/>
              <a:ext cx="2712429" cy="422795"/>
            </a:xfrm>
            <a:prstGeom prst="rect">
              <a:avLst/>
            </a:prstGeom>
            <a:ln w="19050">
              <a:noFill/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>
                  <a:solidFill>
                    <a:schemeClr val="accent1"/>
                  </a:solidFill>
                  <a:latin typeface="Microsoft YaHei" panose="020B0503020204020204" pitchFamily="34" charset="-122"/>
                </a:defRPr>
              </a:lvl1pPr>
            </a:lstStyle>
            <a:p>
              <a:r>
                <a:rPr lang="en-US" dirty="0"/>
                <a:t>Dialog box launcher</a:t>
              </a:r>
            </a:p>
          </p:txBody>
        </p:sp>
        <p:cxnSp>
          <p:nvCxnSpPr>
            <p:cNvPr id="45" name="Straight Connector 44"/>
            <p:cNvCxnSpPr>
              <a:endCxn id="41" idx="0"/>
            </p:cNvCxnSpPr>
            <p:nvPr/>
          </p:nvCxnSpPr>
          <p:spPr>
            <a:xfrm>
              <a:off x="8777979" y="2485448"/>
              <a:ext cx="274519" cy="567139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6036918" y="749529"/>
              <a:ext cx="3015580" cy="422795"/>
            </a:xfrm>
            <a:prstGeom prst="rect">
              <a:avLst/>
            </a:prstGeom>
            <a:ln w="19050">
              <a:noFill/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>
                  <a:solidFill>
                    <a:schemeClr val="accent1"/>
                  </a:solidFill>
                  <a:latin typeface="Microsoft YaHei" panose="020B0503020204020204" pitchFamily="34" charset="-122"/>
                </a:defRPr>
              </a:lvl1pPr>
            </a:lstStyle>
            <a:p>
              <a:r>
                <a:rPr lang="en-US" dirty="0"/>
                <a:t>Ribbon Display Option</a:t>
              </a:r>
            </a:p>
          </p:txBody>
        </p:sp>
        <p:cxnSp>
          <p:nvCxnSpPr>
            <p:cNvPr id="47" name="Straight Connector 46"/>
            <p:cNvCxnSpPr>
              <a:endCxn id="46" idx="2"/>
            </p:cNvCxnSpPr>
            <p:nvPr/>
          </p:nvCxnSpPr>
          <p:spPr>
            <a:xfrm flipV="1">
              <a:off x="7498286" y="1172324"/>
              <a:ext cx="46423" cy="199648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itle 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Getting Started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9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IF</a:t>
            </a:r>
            <a:endParaRPr lang="en-US" sz="2000" b="1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logical function IF compares the contents of a cell and, if a logical test is met, performs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one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action; if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not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, if performs another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85101" y="3505274"/>
            <a:ext cx="3568700" cy="2369880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u="sng" dirty="0">
                <a:solidFill>
                  <a:schemeClr val="accent1"/>
                </a:solidFill>
                <a:latin typeface="Microsoft YaHei" panose="020B0503020204020204" pitchFamily="34" charset="-122"/>
              </a:rPr>
              <a:t>COMPARISON OPERATOR</a:t>
            </a:r>
          </a:p>
          <a:p>
            <a:endParaRPr lang="en-US" i="1" dirty="0">
              <a:solidFill>
                <a:schemeClr val="accent1"/>
              </a:solidFill>
              <a:latin typeface="Microsoft YaHei" panose="020B0503020204020204" pitchFamily="34" charset="-122"/>
            </a:endParaRPr>
          </a:p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	= 	Equal</a:t>
            </a:r>
            <a:endParaRPr lang="en-US" sz="1600" dirty="0">
              <a:solidFill>
                <a:schemeClr val="accent1"/>
              </a:solidFill>
              <a:latin typeface="Microsoft YaHei" panose="020B0503020204020204" pitchFamily="34" charset="-122"/>
            </a:endParaRPr>
          </a:p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	&lt;	Less </a:t>
            </a:r>
            <a:r>
              <a: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rPr>
              <a:t>than</a:t>
            </a:r>
          </a:p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	&gt; 	Greater </a:t>
            </a:r>
            <a:r>
              <a: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rPr>
              <a:t>than</a:t>
            </a:r>
          </a:p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	&lt;&gt; 	Not </a:t>
            </a:r>
            <a:r>
              <a: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rPr>
              <a:t>equal to</a:t>
            </a:r>
          </a:p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	&gt;= 	Greater </a:t>
            </a:r>
            <a:r>
              <a: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rPr>
              <a:t>than or equal to</a:t>
            </a:r>
          </a:p>
          <a:p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	&lt;= 	Less </a:t>
            </a:r>
            <a:r>
              <a: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rPr>
              <a:t>than or equal </a:t>
            </a:r>
            <a:r>
              <a:rPr lang="en-US" sz="1600" dirty="0" smtClean="0">
                <a:solidFill>
                  <a:schemeClr val="accent1"/>
                </a:solidFill>
                <a:latin typeface="Microsoft YaHei" panose="020B0503020204020204" pitchFamily="34" charset="-122"/>
              </a:rPr>
              <a:t>to</a:t>
            </a:r>
          </a:p>
          <a:p>
            <a:endParaRPr lang="en-US" sz="1600" dirty="0">
              <a:solidFill>
                <a:schemeClr val="accent1"/>
              </a:solidFill>
              <a:latin typeface="Microsoft YaHei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92544" y="4628658"/>
            <a:ext cx="55065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chemeClr val="accent1"/>
                </a:solidFill>
                <a:latin typeface="Microsoft YaHei" panose="020B0503020204020204" pitchFamily="34" charset="-122"/>
              </a:rPr>
              <a:t>=IF(logical_test, [value_if_true], [value_if_false])</a:t>
            </a:r>
          </a:p>
        </p:txBody>
      </p:sp>
      <p:graphicFrame>
        <p:nvGraphicFramePr>
          <p:cNvPr id="15" name="Diagram 14"/>
          <p:cNvGraphicFramePr/>
          <p:nvPr>
            <p:extLst>
              <p:ext uri="{D42A27DB-BD31-4B8C-83A1-F6EECF244321}">
                <p14:modId xmlns:p14="http://schemas.microsoft.com/office/powerpoint/2010/main" val="1788780757"/>
              </p:ext>
            </p:extLst>
          </p:nvPr>
        </p:nvGraphicFramePr>
        <p:xfrm>
          <a:off x="65656" y="3616128"/>
          <a:ext cx="3841253" cy="25608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Formulas &amp; Function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60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7036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IF</a:t>
            </a:r>
            <a:endParaRPr lang="en-US" sz="2000" b="1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logical function IF compares the contents of a cell and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,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if a logical test is met, performs one action; if not, if performs another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0663" y="3665291"/>
            <a:ext cx="4286826" cy="180706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687453" y="5542280"/>
            <a:ext cx="15332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Function IF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342813" y="3665291"/>
            <a:ext cx="4472962" cy="2874159"/>
            <a:chOff x="7646292" y="2334409"/>
            <a:chExt cx="5471291" cy="3515648"/>
          </a:xfrm>
        </p:grpSpPr>
        <p:graphicFrame>
          <p:nvGraphicFramePr>
            <p:cNvPr id="30" name="Diagram 29"/>
            <p:cNvGraphicFramePr/>
            <p:nvPr>
              <p:extLst>
                <p:ext uri="{D42A27DB-BD31-4B8C-83A1-F6EECF244321}">
                  <p14:modId xmlns:p14="http://schemas.microsoft.com/office/powerpoint/2010/main" val="2053424714"/>
                </p:ext>
              </p:extLst>
            </p:nvPr>
          </p:nvGraphicFramePr>
          <p:xfrm>
            <a:off x="7646292" y="2334409"/>
            <a:ext cx="3568152" cy="351564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31" name="TextBox 30"/>
            <p:cNvSpPr txBox="1"/>
            <p:nvPr/>
          </p:nvSpPr>
          <p:spPr>
            <a:xfrm>
              <a:off x="10973796" y="3871046"/>
              <a:ext cx="2143787" cy="4141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 smtClean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Logical_test</a:t>
              </a:r>
              <a:endParaRPr lang="en-US" sz="1600" i="1" dirty="0">
                <a:solidFill>
                  <a:schemeClr val="accent1"/>
                </a:solidFill>
                <a:latin typeface="Microsoft YaHei" panose="020B0503020204020204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9464013" y="3074197"/>
              <a:ext cx="2143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 smtClean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true</a:t>
              </a:r>
              <a:endParaRPr lang="en-US" sz="1600" i="1" dirty="0">
                <a:solidFill>
                  <a:schemeClr val="accent1"/>
                </a:solidFill>
                <a:latin typeface="Microsoft YaHei" panose="020B0503020204020204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9429476" y="4667896"/>
              <a:ext cx="21437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 smtClean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false</a:t>
              </a:r>
              <a:endParaRPr lang="en-US" sz="1600" i="1" dirty="0">
                <a:solidFill>
                  <a:schemeClr val="accent1"/>
                </a:solidFill>
                <a:latin typeface="Microsoft YaHei" panose="020B0503020204020204" pitchFamily="34" charset="-122"/>
              </a:endParaRPr>
            </a:p>
          </p:txBody>
        </p:sp>
      </p:grp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Formulas &amp; Function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61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3435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Absolute </a:t>
            </a:r>
            <a:r>
              <a:rPr lang="en-US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Addressing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</a:t>
            </a:r>
            <a:r>
              <a:rPr lang="en-US" sz="1800" b="1" dirty="0">
                <a:ea typeface="Microsoft YaHei" panose="020B0503020204020204" pitchFamily="34" charset="-122"/>
                <a:cs typeface="Calibri" panose="020F0502020204030204" pitchFamily="34" charset="0"/>
              </a:rPr>
              <a:t>Absolute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 reference key is $ sign. D7 is a Relative address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that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will change if the formula is copied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and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$D$7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is an Absolute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address that will stay the same.</a:t>
            </a:r>
            <a:endParaRPr lang="en-GB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089934677"/>
              </p:ext>
            </p:extLst>
          </p:nvPr>
        </p:nvGraphicFramePr>
        <p:xfrm>
          <a:off x="5423184" y="3261147"/>
          <a:ext cx="4955155" cy="3460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Formulas &amp; Function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62</a:t>
            </a:fld>
            <a:endParaRPr lang="th-TH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3660" y="4097424"/>
            <a:ext cx="3609524" cy="138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324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1410"/>
          <a:stretch/>
        </p:blipFill>
        <p:spPr>
          <a:xfrm>
            <a:off x="-29497" y="1955181"/>
            <a:ext cx="12309988" cy="91674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7511" y="2583802"/>
            <a:ext cx="7114809" cy="1047976"/>
          </a:xfrm>
        </p:spPr>
        <p:txBody>
          <a:bodyPr vert="horz" anchor="ctr">
            <a:normAutofit fontScale="90000"/>
          </a:bodyPr>
          <a:lstStyle/>
          <a:p>
            <a:pPr algn="ctr"/>
            <a:r>
              <a:rPr lang="en-US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CHALLENGE</a:t>
            </a:r>
            <a:endParaRPr lang="th-TH" sz="13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63</a:t>
            </a:fld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7656264" y="2183692"/>
            <a:ext cx="28863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Formulas &amp; Function</a:t>
            </a:r>
          </a:p>
        </p:txBody>
      </p:sp>
    </p:spTree>
    <p:extLst>
      <p:ext uri="{BB962C8B-B14F-4D97-AF65-F5344CB8AC3E}">
        <p14:creationId xmlns:p14="http://schemas.microsoft.com/office/powerpoint/2010/main" val="19083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16734"/>
            <a:ext cx="10515600" cy="720000"/>
          </a:xfr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Charts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Create a Chart</a:t>
            </a:r>
            <a:endParaRPr lang="en-GB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Select Chart Type</a:t>
            </a:r>
            <a:endParaRPr lang="en-GB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Move, Coy and Resize Charts</a:t>
            </a:r>
            <a:endParaRPr lang="th-TH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Format a Chart</a:t>
            </a:r>
            <a:endParaRPr lang="en-GB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User </a:t>
            </a:r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Chart </a:t>
            </a:r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Options</a:t>
            </a:r>
          </a:p>
          <a:p>
            <a:r>
              <a:rPr lang="en-US" sz="2000" dirty="0">
                <a:ea typeface="Microsoft YaHei" panose="020B0503020204020204" pitchFamily="34" charset="-122"/>
                <a:cs typeface="Calibri" panose="020F0502020204030204" pitchFamily="34" charset="0"/>
              </a:rPr>
              <a:t>Print Charts</a:t>
            </a:r>
            <a:endParaRPr lang="en-GB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endParaRPr lang="en-GB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endParaRPr lang="en-US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endParaRPr lang="en-US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64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68512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Introducing Charts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 picture of the figures, a graph or chart,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help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to identify subtle changes that may have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otherwise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been missed some of the standard chart type </a:t>
            </a:r>
            <a:endParaRPr lang="en-GB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807056700"/>
              </p:ext>
            </p:extLst>
          </p:nvPr>
        </p:nvGraphicFramePr>
        <p:xfrm>
          <a:off x="6918398" y="2552699"/>
          <a:ext cx="4435401" cy="32234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429699" y="5925512"/>
            <a:ext cx="20351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Standard Chart type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Charts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65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5853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Creating Charts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Create charts are, by default placed on the same sheet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as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data.</a:t>
            </a:r>
            <a:r>
              <a:rPr lang="th-TH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This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is called an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Embedded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Chart.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Embedded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charts can be moved,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resized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or deleted </a:t>
            </a:r>
            <a:endParaRPr lang="en-GB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431973" y="3695700"/>
            <a:ext cx="5328054" cy="2843209"/>
            <a:chOff x="5517935" y="3581400"/>
            <a:chExt cx="5328054" cy="284320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12134" y="3581400"/>
              <a:ext cx="2527646" cy="2434030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5517935" y="4662069"/>
              <a:ext cx="123846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Chart type</a:t>
              </a:r>
            </a:p>
          </p:txBody>
        </p:sp>
        <p:cxnSp>
          <p:nvCxnSpPr>
            <p:cNvPr id="10" name="Straight Connector 9"/>
            <p:cNvCxnSpPr/>
            <p:nvPr/>
          </p:nvCxnSpPr>
          <p:spPr>
            <a:xfrm flipH="1">
              <a:off x="6756400" y="4560667"/>
              <a:ext cx="2133600" cy="316133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6912542" y="6116832"/>
              <a:ext cx="39334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[Insert] -&gt; [Charts ] -&gt; Chart type </a:t>
              </a:r>
              <a:endPara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Charts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66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8851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Copy, Move &amp; Resize Charts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F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irst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select the chart. Form the Chart Tools Format tab,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click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Width or Height in the Size Group and </a:t>
            </a:r>
          </a:p>
          <a:p>
            <a:pPr marL="0" indent="0">
              <a:buNone/>
            </a:pP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Embedded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Charts are move from book to book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using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Cut or </a:t>
            </a:r>
            <a:r>
              <a:rPr lang="en-US" sz="1800" b="1" dirty="0">
                <a:ea typeface="Microsoft YaHei" panose="020B0503020204020204" pitchFamily="34" charset="-122"/>
                <a:cs typeface="Calibri" panose="020F0502020204030204" pitchFamily="34" charset="0"/>
              </a:rPr>
              <a:t>&lt;Ctrl+X&gt;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 and Paste, or </a:t>
            </a:r>
            <a:r>
              <a:rPr lang="en-US" sz="1800" b="1" dirty="0">
                <a:ea typeface="Microsoft YaHei" panose="020B0503020204020204" pitchFamily="34" charset="-122"/>
                <a:cs typeface="Calibri" panose="020F0502020204030204" pitchFamily="34" charset="0"/>
              </a:rPr>
              <a:t>&lt;Ctrl+V&gt;</a:t>
            </a:r>
            <a:endParaRPr lang="en-GB" sz="1600" b="1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578900" y="4813493"/>
            <a:ext cx="5400000" cy="1914232"/>
            <a:chOff x="3578900" y="2629691"/>
            <a:chExt cx="5400000" cy="1914232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578900" y="2629691"/>
              <a:ext cx="5400000" cy="1542857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/>
          </p:nvSpPr>
          <p:spPr>
            <a:xfrm>
              <a:off x="4178333" y="4236146"/>
              <a:ext cx="420113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[Chart Tools] -&gt; [Format] - &gt; Size</a:t>
              </a:r>
              <a:endPara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1706" y="2310399"/>
            <a:ext cx="3532094" cy="2148387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Charts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67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94388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Chart Types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To Chang the chart type, first select the chart.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Form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Chart Tools Design tab,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click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Change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Chart Type button in the Type Group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and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select an alternative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775716" y="3493907"/>
            <a:ext cx="4640567" cy="2683056"/>
            <a:chOff x="3553858" y="3316107"/>
            <a:chExt cx="4640567" cy="2683056"/>
          </a:xfrm>
        </p:grpSpPr>
        <p:sp>
          <p:nvSpPr>
            <p:cNvPr id="8" name="TextBox 7"/>
            <p:cNvSpPr txBox="1"/>
            <p:nvPr/>
          </p:nvSpPr>
          <p:spPr>
            <a:xfrm>
              <a:off x="3553858" y="5691386"/>
              <a:ext cx="464056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[Chart Tools] </a:t>
              </a:r>
              <a:r>
                <a:rPr lang="en-US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-&gt; </a:t>
              </a:r>
              <a:r>
                <a:rPr lang="en-US" sz="1400" dirty="0" smtClean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[Design] </a:t>
              </a:r>
              <a:r>
                <a:rPr lang="en-US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-&gt; Change Type Chart</a:t>
              </a:r>
              <a:endPara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83417" y="4107817"/>
              <a:ext cx="3981450" cy="1381125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sp>
          <p:nvSpPr>
            <p:cNvPr id="10" name="TextBox 9"/>
            <p:cNvSpPr txBox="1"/>
            <p:nvPr/>
          </p:nvSpPr>
          <p:spPr>
            <a:xfrm>
              <a:off x="5761596" y="3316107"/>
              <a:ext cx="24112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Change Chart type</a:t>
              </a:r>
            </a:p>
          </p:txBody>
        </p:sp>
        <p:cxnSp>
          <p:nvCxnSpPr>
            <p:cNvPr id="11" name="Straight Connector 10"/>
            <p:cNvCxnSpPr/>
            <p:nvPr/>
          </p:nvCxnSpPr>
          <p:spPr>
            <a:xfrm flipV="1">
              <a:off x="6641521" y="3685439"/>
              <a:ext cx="178379" cy="980305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Charts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68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05198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Moving Charts Between Worksheet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After the chart has been created it can be moved and placed on a separate worksheet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39954" y="6272204"/>
            <a:ext cx="4201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[Chart Tools] -&gt; [Design] -&gt; </a:t>
            </a:r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Move Chart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31817" y="3961330"/>
            <a:ext cx="14014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rPr>
              <a:t>Move Chart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293" y="4092277"/>
            <a:ext cx="4741640" cy="208468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904" y="4533625"/>
            <a:ext cx="2895600" cy="1362075"/>
          </a:xfrm>
          <a:prstGeom prst="rect">
            <a:avLst/>
          </a:prstGeom>
          <a:ln w="38100" cap="sq">
            <a:solidFill>
              <a:schemeClr val="accent5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1131975" y="6072149"/>
            <a:ext cx="4201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[Chart Tools] </a:t>
            </a:r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-&gt; </a:t>
            </a:r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[Design] </a:t>
            </a:r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-&gt; </a:t>
            </a:r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Move Chart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flipH="1" flipV="1">
            <a:off x="3251200" y="4264365"/>
            <a:ext cx="673100" cy="991874"/>
          </a:xfrm>
          <a:prstGeom prst="line">
            <a:avLst/>
          </a:prstGeom>
          <a:ln w="19050"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564029" y="3450054"/>
            <a:ext cx="32939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rPr>
              <a:t>Move Between Worksheet</a:t>
            </a:r>
          </a:p>
        </p:txBody>
      </p:sp>
      <p:cxnSp>
        <p:nvCxnSpPr>
          <p:cNvPr id="19" name="Straight Connector 18"/>
          <p:cNvCxnSpPr/>
          <p:nvPr/>
        </p:nvCxnSpPr>
        <p:spPr>
          <a:xfrm flipH="1" flipV="1">
            <a:off x="5002942" y="3796981"/>
            <a:ext cx="1740761" cy="1581436"/>
          </a:xfrm>
          <a:prstGeom prst="line">
            <a:avLst/>
          </a:prstGeom>
          <a:ln w="19050"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540521" y="3137602"/>
            <a:ext cx="34592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rPr>
              <a:t>Move and Create new Worksheet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7798618" y="3476156"/>
            <a:ext cx="1294582" cy="1451444"/>
          </a:xfrm>
          <a:prstGeom prst="line">
            <a:avLst/>
          </a:prstGeom>
          <a:ln w="19050"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Charts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69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634989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395" y="3478223"/>
            <a:ext cx="2761993" cy="1185146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Quick Access Toolbar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93408" y="5002184"/>
            <a:ext cx="205574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900" dirty="0">
                <a:solidFill>
                  <a:schemeClr val="bg1"/>
                </a:solidFill>
                <a:latin typeface="Angsana New" panose="02020603050405020304" pitchFamily="18" charset="-34"/>
              </a:rPr>
              <a:t>Cloud Backup Warranty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675595" y="4757593"/>
            <a:ext cx="4201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Quick</a:t>
            </a:r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Thai Sans Lite" panose="02000000000000000000" pitchFamily="2" charset="-34"/>
              </a:rPr>
              <a:t> </a:t>
            </a:r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Access</a:t>
            </a:r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Thai Sans Lite" panose="02000000000000000000" pitchFamily="2" charset="-34"/>
              </a:rPr>
              <a:t> </a:t>
            </a:r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Toolbar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109893" y="6323160"/>
            <a:ext cx="4201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Customize Quick Access Toolbar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10" y="2657561"/>
            <a:ext cx="2019300" cy="3476625"/>
          </a:xfrm>
          <a:prstGeom prst="rect">
            <a:avLst/>
          </a:prstGeom>
        </p:spPr>
      </p:pic>
      <p:cxnSp>
        <p:nvCxnSpPr>
          <p:cNvPr id="28" name="Straight Connector 27"/>
          <p:cNvCxnSpPr>
            <a:endCxn id="29" idx="2"/>
          </p:cNvCxnSpPr>
          <p:nvPr/>
        </p:nvCxnSpPr>
        <p:spPr>
          <a:xfrm flipV="1">
            <a:off x="4593515" y="3146384"/>
            <a:ext cx="340283" cy="473421"/>
          </a:xfrm>
          <a:prstGeom prst="line">
            <a:avLst/>
          </a:prstGeom>
          <a:ln w="19050"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228496" y="2807830"/>
            <a:ext cx="34106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rPr>
              <a:t>Customize Quick Access Toolbar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Getting Started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3950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Formatting Charts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All parts of chart, including the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colors,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axes, text, gridlines, charts and plot area, can be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change</a:t>
            </a:r>
            <a:endParaRPr lang="en-US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17433" y="5551740"/>
            <a:ext cx="42011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Open Sans" panose="020B0606030504020204" pitchFamily="34" charset="0"/>
              </a:rPr>
              <a:t>[Chart Tools] </a:t>
            </a:r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Open Sans" panose="020B0606030504020204" pitchFamily="34" charset="0"/>
              </a:rPr>
              <a:t>-&gt; </a:t>
            </a:r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Open Sans" panose="020B0606030504020204" pitchFamily="34" charset="0"/>
              </a:rPr>
              <a:t>[Format]-&gt; </a:t>
            </a:r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Open Sans" panose="020B0606030504020204" pitchFamily="34" charset="0"/>
              </a:rPr>
              <a:t>Current Selection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Open Sans" panose="020B0606030504020204" pitchFamily="34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800" y="3504446"/>
            <a:ext cx="4448094" cy="2672517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165" y="4332695"/>
            <a:ext cx="3372725" cy="1051833"/>
          </a:xfrm>
          <a:prstGeom prst="rect">
            <a:avLst/>
          </a:prstGeom>
        </p:spPr>
      </p:pic>
      <p:cxnSp>
        <p:nvCxnSpPr>
          <p:cNvPr id="25" name="Straight Connector 24"/>
          <p:cNvCxnSpPr/>
          <p:nvPr/>
        </p:nvCxnSpPr>
        <p:spPr>
          <a:xfrm flipV="1">
            <a:off x="2777495" y="3840935"/>
            <a:ext cx="755992" cy="592413"/>
          </a:xfrm>
          <a:prstGeom prst="line">
            <a:avLst/>
          </a:prstGeom>
          <a:ln w="19050">
            <a:round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73484" y="3504446"/>
            <a:ext cx="17778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accent1"/>
                </a:solidFill>
                <a:latin typeface="Microsoft YaHei" panose="020B0503020204020204" pitchFamily="34" charset="-122"/>
              </a:rPr>
              <a:t>Chart Selection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Charts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70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4113515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Chart Options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All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parts of a chart, including the title, legend, data labels and axis can be changed. Text boxes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can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also be added to include supporting information. The chart type can be change using a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button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on the </a:t>
            </a:r>
            <a:r>
              <a:rPr lang="en-US" sz="18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DESIGN Tab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023" y="3582657"/>
            <a:ext cx="6131755" cy="2773693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Charts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71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1400025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Printing Charts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Charts created on a new worksheet are printed as a normal worksheet, via the </a:t>
            </a:r>
            <a:r>
              <a:rPr lang="en-US" sz="1800" b="1" dirty="0">
                <a:ea typeface="Microsoft YaHei" panose="020B0503020204020204" pitchFamily="34" charset="-122"/>
                <a:cs typeface="Calibri" panose="020F0502020204030204" pitchFamily="34" charset="0"/>
              </a:rPr>
              <a:t>FILE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 and the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b="1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Print </a:t>
            </a:r>
            <a:r>
              <a:rPr lang="en-US" sz="1800" b="1" dirty="0">
                <a:ea typeface="Microsoft YaHei" panose="020B0503020204020204" pitchFamily="34" charset="-122"/>
                <a:cs typeface="Calibri" panose="020F0502020204030204" pitchFamily="34" charset="0"/>
              </a:rPr>
              <a:t>option.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0524" y="3204731"/>
            <a:ext cx="6490952" cy="3151619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Charts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72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2362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1410"/>
          <a:stretch/>
        </p:blipFill>
        <p:spPr>
          <a:xfrm>
            <a:off x="-29497" y="1955181"/>
            <a:ext cx="12309988" cy="91674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7511" y="2583802"/>
            <a:ext cx="7114809" cy="1047976"/>
          </a:xfrm>
        </p:spPr>
        <p:txBody>
          <a:bodyPr vert="horz" anchor="ctr">
            <a:normAutofit fontScale="90000"/>
          </a:bodyPr>
          <a:lstStyle/>
          <a:p>
            <a:pPr algn="ctr"/>
            <a:r>
              <a:rPr lang="en-US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CHALLENGE</a:t>
            </a:r>
            <a:endParaRPr lang="th-TH" sz="13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73</a:t>
            </a:fld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9472348" y="2183692"/>
            <a:ext cx="101970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Charts</a:t>
            </a:r>
          </a:p>
        </p:txBody>
      </p:sp>
    </p:spTree>
    <p:extLst>
      <p:ext uri="{BB962C8B-B14F-4D97-AF65-F5344CB8AC3E}">
        <p14:creationId xmlns:p14="http://schemas.microsoft.com/office/powerpoint/2010/main" val="282104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16734"/>
            <a:ext cx="10515600" cy="720000"/>
          </a:xfr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z="2400" b="1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Printing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Print a Worksheet and Workbook</a:t>
            </a:r>
            <a:endParaRPr lang="en-GB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Use print Preview</a:t>
            </a:r>
            <a:endParaRPr lang="en-GB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Change the Page Setup</a:t>
            </a:r>
            <a:endParaRPr lang="en-GB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Add Header and Footers</a:t>
            </a:r>
            <a:endParaRPr lang="en-GB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r>
              <a:rPr lang="en-US" sz="20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Use Print Titles</a:t>
            </a:r>
            <a:endParaRPr lang="en-GB" sz="20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endParaRPr lang="en-US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endParaRPr lang="en-US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0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th-TH" sz="2000" u="sng" dirty="0" smtClean="0">
              <a:ea typeface="Microsoft YaHei" panose="020B0503020204020204" pitchFamily="34" charset="-122"/>
              <a:cs typeface="Open Sans" panose="020B0606030504020204" pitchFamily="34" charset="0"/>
            </a:endParaRPr>
          </a:p>
          <a:p>
            <a:pPr marL="0" indent="0">
              <a:buNone/>
            </a:pPr>
            <a:endParaRPr lang="en-US" sz="2000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74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34485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Printing</a:t>
            </a:r>
            <a:endParaRPr lang="th-TH" sz="2000" b="1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Worksheets can be printed out to give a hard copy. 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It is Possible to decide what to print: the sheet, 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the pages and the number of copies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It is customary 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to </a:t>
            </a:r>
            <a:r>
              <a:rPr lang="en-US" sz="1800" b="1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Print Preview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the worksheet before printing, 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as it may not fit on the paper, as you need it to</a:t>
            </a:r>
            <a:endParaRPr lang="en-US" sz="1800" b="1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8282" y="2565400"/>
            <a:ext cx="4625518" cy="27624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932524" y="5455106"/>
            <a:ext cx="16711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[File] -&gt;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Print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Printing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75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401380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Print </a:t>
            </a:r>
            <a:r>
              <a:rPr lang="en-US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Preview</a:t>
            </a:r>
            <a:endParaRPr lang="th-TH" sz="2000" b="1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In this version of excel print preview is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integrated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into the Print option screen. </a:t>
            </a: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The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Preview is shown on the right.</a:t>
            </a: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709860" y="2334409"/>
            <a:ext cx="5195933" cy="4050132"/>
            <a:chOff x="5049460" y="2945173"/>
            <a:chExt cx="5195933" cy="405013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4649" y="3142583"/>
              <a:ext cx="4900744" cy="3417955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7592866" y="2945173"/>
              <a:ext cx="18042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Print Preview</a:t>
              </a:r>
            </a:p>
          </p:txBody>
        </p:sp>
        <p:cxnSp>
          <p:nvCxnSpPr>
            <p:cNvPr id="7" name="Straight Connector 6"/>
            <p:cNvCxnSpPr/>
            <p:nvPr/>
          </p:nvCxnSpPr>
          <p:spPr>
            <a:xfrm flipH="1" flipV="1">
              <a:off x="8445500" y="3263001"/>
              <a:ext cx="172348" cy="295898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TextBox 7"/>
            <p:cNvSpPr txBox="1"/>
            <p:nvPr/>
          </p:nvSpPr>
          <p:spPr>
            <a:xfrm>
              <a:off x="5049460" y="6656751"/>
              <a:ext cx="134825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Next Page</a:t>
              </a:r>
            </a:p>
          </p:txBody>
        </p:sp>
        <p:cxnSp>
          <p:nvCxnSpPr>
            <p:cNvPr id="9" name="Straight Connector 8"/>
            <p:cNvCxnSpPr>
              <a:endCxn id="3" idx="2"/>
            </p:cNvCxnSpPr>
            <p:nvPr/>
          </p:nvCxnSpPr>
          <p:spPr>
            <a:xfrm flipH="1">
              <a:off x="6426200" y="6560538"/>
              <a:ext cx="362504" cy="286158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6311901" y="4067915"/>
              <a:ext cx="13969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accent1"/>
                  </a:solidFill>
                  <a:latin typeface="Microsoft YaHei" panose="020B0503020204020204" pitchFamily="34" charset="-122"/>
                </a:rPr>
                <a:t>Page Setup</a:t>
              </a:r>
            </a:p>
          </p:txBody>
        </p:sp>
        <p:cxnSp>
          <p:nvCxnSpPr>
            <p:cNvPr id="11" name="Straight Connector 10"/>
            <p:cNvCxnSpPr>
              <a:endCxn id="10" idx="2"/>
            </p:cNvCxnSpPr>
            <p:nvPr/>
          </p:nvCxnSpPr>
          <p:spPr>
            <a:xfrm flipV="1">
              <a:off x="6567007" y="4406469"/>
              <a:ext cx="443394" cy="654622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7755426" y="5962768"/>
            <a:ext cx="13999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[File] -&gt;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Print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Printing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76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61803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Page Setup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Page Setup is used to change the way a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worksheet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is displayed on the pages. However,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many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of these features can be now 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be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controlled </a:t>
            </a:r>
            <a:endParaRPr lang="en-US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within </a:t>
            </a: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the Print option screen under </a:t>
            </a:r>
            <a:r>
              <a:rPr lang="en-US" sz="1800" b="1" dirty="0">
                <a:ea typeface="Microsoft YaHei" panose="020B0503020204020204" pitchFamily="34" charset="-122"/>
                <a:cs typeface="Calibri" panose="020F0502020204030204" pitchFamily="34" charset="0"/>
              </a:rPr>
              <a:t>Setting</a:t>
            </a:r>
            <a:endParaRPr lang="en-GB" sz="1800" b="1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037" y="1216734"/>
            <a:ext cx="2180937" cy="4850579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083630" y="6066595"/>
            <a:ext cx="13237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[File] -&gt; </a:t>
            </a:r>
            <a:r>
              <a:rPr lang="en-GB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Print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38200" y="1216734"/>
            <a:ext cx="5816837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Printing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77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50088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Header and Footer</a:t>
            </a:r>
            <a:endParaRPr lang="th-TH" sz="2000" b="1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Header and Footer are lines of text which appear at the top/bottom of every printed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p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age. They can contain text of field codes in the three areas : Left </a:t>
            </a:r>
            <a:r>
              <a:rPr lang="en-US" sz="1800" b="1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section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, Center </a:t>
            </a:r>
            <a:r>
              <a:rPr lang="en-US" sz="1800" b="1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section</a:t>
            </a:r>
          </a:p>
          <a:p>
            <a:pPr marL="0" indent="0">
              <a:buNone/>
            </a:pPr>
            <a:r>
              <a:rPr lang="en-US" sz="1800" dirty="0">
                <a:ea typeface="Microsoft YaHei" panose="020B0503020204020204" pitchFamily="34" charset="-122"/>
                <a:cs typeface="Calibri" panose="020F0502020204030204" pitchFamily="34" charset="0"/>
              </a:rPr>
              <a:t>a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nd Right </a:t>
            </a:r>
            <a:r>
              <a:rPr lang="en-US" sz="1800" b="1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section</a:t>
            </a: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   </a:t>
            </a:r>
            <a:endParaRPr lang="en-US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85" y="3645614"/>
            <a:ext cx="6737945" cy="271073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908107" y="6075500"/>
            <a:ext cx="4833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[Page Layout] -&gt; </a:t>
            </a:r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[Page Setup</a:t>
            </a:r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] -&gt; </a:t>
            </a:r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</a:rPr>
              <a:t>Dialog box launcher</a:t>
            </a:r>
          </a:p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Printing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78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8429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b="1" u="sng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Print Titles</a:t>
            </a:r>
            <a:endParaRPr lang="th-TH" sz="2000" b="1" u="sng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Row and columns of the worksheet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may be specified as titles, and these can be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display on each printed page. </a:t>
            </a:r>
            <a:endParaRPr lang="th-TH" sz="18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800" dirty="0" smtClean="0">
                <a:ea typeface="Microsoft YaHei" panose="020B0503020204020204" pitchFamily="34" charset="-122"/>
                <a:cs typeface="Calibri" panose="020F0502020204030204" pitchFamily="34" charset="0"/>
              </a:rPr>
              <a:t>This is often used to show labels on each page.   </a:t>
            </a:r>
            <a:endParaRPr lang="en-US" sz="18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 smtClean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600" dirty="0"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GB" sz="2000" u="sng" dirty="0"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55342" y="6128052"/>
            <a:ext cx="4024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[Page Layout] -&gt; </a:t>
            </a:r>
            <a:r>
              <a:rPr lang="en-US" sz="1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[Page Setup</a:t>
            </a:r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] -&gt; Print Titles</a:t>
            </a:r>
            <a:endParaRPr lang="en-US" sz="1400" dirty="0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/>
            <a:r>
              <a:rPr lang="en-US" sz="1400" dirty="0" smtClean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  <a:endParaRPr lang="en-GB" sz="1400" dirty="0">
              <a:latin typeface="Microsoft YaHei" panose="020B0503020204020204" pitchFamily="34" charset="-122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8820" y="2334409"/>
            <a:ext cx="3617214" cy="3741091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Printing</a:t>
            </a:r>
            <a:endParaRPr lang="en-GB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79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674543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The Worksheet Window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968854" y="2155022"/>
            <a:ext cx="7384946" cy="4614501"/>
            <a:chOff x="655968" y="822504"/>
            <a:chExt cx="7887522" cy="4928537"/>
          </a:xfrm>
        </p:grpSpPr>
        <p:sp>
          <p:nvSpPr>
            <p:cNvPr id="12" name="TextBox 11"/>
            <p:cNvSpPr txBox="1"/>
            <p:nvPr/>
          </p:nvSpPr>
          <p:spPr>
            <a:xfrm>
              <a:off x="5464608" y="3859860"/>
              <a:ext cx="2055743" cy="14792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GB" sz="900" dirty="0">
                  <a:solidFill>
                    <a:schemeClr val="bg1"/>
                  </a:solidFill>
                  <a:latin typeface="Angsana New" panose="02020603050405020304" pitchFamily="18" charset="-34"/>
                </a:rPr>
                <a:t>Cloud Backup Warranty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510739" y="5422319"/>
              <a:ext cx="4201134" cy="328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The Worksheet Window</a:t>
              </a:r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968" y="1421750"/>
              <a:ext cx="7887522" cy="3806825"/>
            </a:xfrm>
            <a:prstGeom prst="rect">
              <a:avLst/>
            </a:prstGeom>
            <a:ln w="19050">
              <a:round/>
              <a:headEnd type="oval" w="med" len="med"/>
              <a:tailEnd type="none" w="med" len="med"/>
            </a:ln>
          </p:spPr>
        </p:pic>
        <p:cxnSp>
          <p:nvCxnSpPr>
            <p:cNvPr id="15" name="Straight Connector 14"/>
            <p:cNvCxnSpPr/>
            <p:nvPr/>
          </p:nvCxnSpPr>
          <p:spPr>
            <a:xfrm flipV="1">
              <a:off x="4386807" y="1021638"/>
              <a:ext cx="1204301" cy="672104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3198557" y="1941477"/>
              <a:ext cx="678976" cy="337749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H="1">
              <a:off x="7791869" y="3859860"/>
              <a:ext cx="666405" cy="160697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V="1">
              <a:off x="6700298" y="4382151"/>
              <a:ext cx="591755" cy="776973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endCxn id="35" idx="1"/>
            </p:cNvCxnSpPr>
            <p:nvPr/>
          </p:nvCxnSpPr>
          <p:spPr>
            <a:xfrm flipV="1">
              <a:off x="1508808" y="4361994"/>
              <a:ext cx="591753" cy="781462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endCxn id="33" idx="1"/>
            </p:cNvCxnSpPr>
            <p:nvPr/>
          </p:nvCxnSpPr>
          <p:spPr>
            <a:xfrm flipV="1">
              <a:off x="887705" y="1115124"/>
              <a:ext cx="756418" cy="453176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702268" y="3363711"/>
              <a:ext cx="651970" cy="71656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2510739" y="2417030"/>
              <a:ext cx="568129" cy="514119"/>
            </a:xfrm>
            <a:prstGeom prst="line">
              <a:avLst/>
            </a:prstGeom>
            <a:ln w="19050">
              <a:round/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/>
          </p:nvSpPr>
          <p:spPr>
            <a:xfrm>
              <a:off x="5560380" y="822504"/>
              <a:ext cx="1731674" cy="361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>
                  <a:solidFill>
                    <a:schemeClr val="accent1"/>
                  </a:solidFill>
                  <a:latin typeface="Microsoft YaHei" panose="020B0503020204020204" pitchFamily="34" charset="-122"/>
                </a:defRPr>
              </a:lvl1pPr>
            </a:lstStyle>
            <a:p>
              <a:r>
                <a:rPr lang="en-US" dirty="0"/>
                <a:t>Formula Bar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881830" y="2095257"/>
              <a:ext cx="2140616" cy="361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>
                  <a:solidFill>
                    <a:schemeClr val="accent1"/>
                  </a:solidFill>
                  <a:latin typeface="Microsoft YaHei" panose="020B0503020204020204" pitchFamily="34" charset="-122"/>
                </a:defRPr>
              </a:lvl1pPr>
            </a:lstStyle>
            <a:p>
              <a:r>
                <a:rPr lang="en-US" dirty="0"/>
                <a:t>Column Heading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078866" y="2768766"/>
              <a:ext cx="1307941" cy="361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>
                  <a:solidFill>
                    <a:schemeClr val="accent1"/>
                  </a:solidFill>
                  <a:latin typeface="Microsoft YaHei" panose="020B0503020204020204" pitchFamily="34" charset="-122"/>
                </a:defRPr>
              </a:lvl1pPr>
            </a:lstStyle>
            <a:p>
              <a:r>
                <a:rPr lang="en-US" dirty="0"/>
                <a:t>Active Cell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644123" y="934327"/>
              <a:ext cx="2742684" cy="361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>
                  <a:solidFill>
                    <a:schemeClr val="accent1"/>
                  </a:solidFill>
                  <a:latin typeface="Microsoft YaHei" panose="020B0503020204020204" pitchFamily="34" charset="-122"/>
                </a:defRPr>
              </a:lvl1pPr>
            </a:lstStyle>
            <a:p>
              <a:r>
                <a:rPr lang="en-US" dirty="0"/>
                <a:t>Active Cell Reference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343633" y="3243271"/>
              <a:ext cx="1450195" cy="361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>
                  <a:solidFill>
                    <a:schemeClr val="accent1"/>
                  </a:solidFill>
                  <a:latin typeface="Microsoft YaHei" panose="020B0503020204020204" pitchFamily="34" charset="-122"/>
                </a:defRPr>
              </a:lvl1pPr>
            </a:lstStyle>
            <a:p>
              <a:r>
                <a:rPr lang="en-US" dirty="0"/>
                <a:t>Row Border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00561" y="4181197"/>
              <a:ext cx="1612447" cy="361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>
                  <a:solidFill>
                    <a:schemeClr val="accent1"/>
                  </a:solidFill>
                  <a:latin typeface="Microsoft YaHei" panose="020B0503020204020204" pitchFamily="34" charset="-122"/>
                </a:defRPr>
              </a:lvl1pPr>
            </a:lstStyle>
            <a:p>
              <a:r>
                <a:rPr lang="en-US" dirty="0"/>
                <a:t>Sheet Names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602320" y="4020557"/>
              <a:ext cx="1361895" cy="3615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600">
                  <a:solidFill>
                    <a:schemeClr val="accent1"/>
                  </a:solidFill>
                  <a:latin typeface="Microsoft YaHei" panose="020B0503020204020204" pitchFamily="34" charset="-122"/>
                </a:defRPr>
              </a:lvl1pPr>
            </a:lstStyle>
            <a:p>
              <a:r>
                <a:rPr lang="en-US" dirty="0"/>
                <a:t>Scroll Bars</a:t>
              </a:r>
            </a:p>
          </p:txBody>
        </p:sp>
      </p:grp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7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Getting Started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8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81230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1410"/>
          <a:stretch/>
        </p:blipFill>
        <p:spPr>
          <a:xfrm>
            <a:off x="-29497" y="1955181"/>
            <a:ext cx="12309988" cy="91674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57511" y="2583802"/>
            <a:ext cx="7114809" cy="1047976"/>
          </a:xfrm>
        </p:spPr>
        <p:txBody>
          <a:bodyPr vert="horz" anchor="ctr">
            <a:normAutofit fontScale="90000"/>
          </a:bodyPr>
          <a:lstStyle/>
          <a:p>
            <a:pPr algn="ctr"/>
            <a:r>
              <a:rPr lang="en-US" sz="96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CHALLENGE</a:t>
            </a:r>
            <a:endParaRPr lang="th-TH" sz="138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t>80</a:t>
            </a:fld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9312790" y="2183692"/>
            <a:ext cx="12227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solidFill>
                  <a:schemeClr val="accent1">
                    <a:lumMod val="7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Printing</a:t>
            </a:r>
          </a:p>
        </p:txBody>
      </p:sp>
    </p:spTree>
    <p:extLst>
      <p:ext uri="{BB962C8B-B14F-4D97-AF65-F5344CB8AC3E}">
        <p14:creationId xmlns:p14="http://schemas.microsoft.com/office/powerpoint/2010/main" val="2028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000" b="1" u="sng" dirty="0">
                <a:ea typeface="Microsoft YaHei" panose="020B0503020204020204" pitchFamily="34" charset="-122"/>
                <a:cs typeface="Calibri" panose="020F0502020204030204" pitchFamily="34" charset="0"/>
              </a:rPr>
              <a:t>Moving Around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735149" y="2841910"/>
            <a:ext cx="6654051" cy="2404807"/>
            <a:chOff x="2735149" y="2841910"/>
            <a:chExt cx="6654051" cy="2404807"/>
          </a:xfrm>
        </p:grpSpPr>
        <p:sp>
          <p:nvSpPr>
            <p:cNvPr id="37" name="Text Placeholder 2"/>
            <p:cNvSpPr txBox="1">
              <a:spLocks/>
            </p:cNvSpPr>
            <p:nvPr/>
          </p:nvSpPr>
          <p:spPr>
            <a:xfrm>
              <a:off x="2735149" y="4984937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 smtClean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The Cursor Key</a:t>
              </a:r>
              <a:endParaRPr lang="en-GB" sz="18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4" name="Shape 4586"/>
            <p:cNvSpPr/>
            <p:nvPr/>
          </p:nvSpPr>
          <p:spPr>
            <a:xfrm>
              <a:off x="2817859" y="2841910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5" name="Shape 4588"/>
            <p:cNvSpPr/>
            <p:nvPr/>
          </p:nvSpPr>
          <p:spPr>
            <a:xfrm>
              <a:off x="5122672" y="2841910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6" name="Shape 4590"/>
            <p:cNvSpPr/>
            <p:nvPr/>
          </p:nvSpPr>
          <p:spPr>
            <a:xfrm>
              <a:off x="7427487" y="2841910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7" name="Shape 4586"/>
            <p:cNvSpPr/>
            <p:nvPr/>
          </p:nvSpPr>
          <p:spPr>
            <a:xfrm>
              <a:off x="2817859" y="2955062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8" name="Shape 4588"/>
            <p:cNvSpPr/>
            <p:nvPr/>
          </p:nvSpPr>
          <p:spPr>
            <a:xfrm>
              <a:off x="5122672" y="2955062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9" name="Shape 4590"/>
            <p:cNvSpPr/>
            <p:nvPr/>
          </p:nvSpPr>
          <p:spPr>
            <a:xfrm>
              <a:off x="7427487" y="2955062"/>
              <a:ext cx="1848040" cy="1848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2400" dirty="0"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38" name="Text Placeholder 2"/>
            <p:cNvSpPr txBox="1">
              <a:spLocks/>
            </p:cNvSpPr>
            <p:nvPr/>
          </p:nvSpPr>
          <p:spPr>
            <a:xfrm>
              <a:off x="5021074" y="4984937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tx1">
                      <a:tint val="7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defRPr>
              </a:lvl1pPr>
            </a:lstStyle>
            <a:p>
              <a:r>
                <a:rPr lang="en-GB" dirty="0">
                  <a:solidFill>
                    <a:schemeClr val="tx1"/>
                  </a:solidFill>
                </a:rPr>
                <a:t>The &lt;End&gt; Key</a:t>
              </a:r>
            </a:p>
          </p:txBody>
        </p:sp>
        <p:sp>
          <p:nvSpPr>
            <p:cNvPr id="39" name="Text Placeholder 2"/>
            <p:cNvSpPr txBox="1">
              <a:spLocks/>
            </p:cNvSpPr>
            <p:nvPr/>
          </p:nvSpPr>
          <p:spPr>
            <a:xfrm>
              <a:off x="7375740" y="4982490"/>
              <a:ext cx="2013460" cy="261780"/>
            </a:xfrm>
            <a:prstGeom prst="rect">
              <a:avLst/>
            </a:prstGeom>
            <a:noFill/>
          </p:spPr>
          <p:txBody>
            <a:bodyPr vert="horz" lIns="91440" tIns="45720" rIns="91440" bIns="45720" rtlCol="0" anchor="ctr">
              <a:noAutofit/>
            </a:bodyPr>
            <a:lstStyle>
              <a:defPPr>
                <a:defRPr lang="en-US"/>
              </a:defPPr>
              <a:lvl1pPr marL="0" algn="ctr" defTabSz="457200" rtl="0" eaLnBrk="1" latinLnBrk="0" hangingPunct="1">
                <a:defRPr sz="1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600" dirty="0" smtClean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cs typeface="Calibri" panose="020F0502020204030204" pitchFamily="34" charset="0"/>
                </a:rPr>
                <a:t>The &lt;Home&gt; key</a:t>
              </a:r>
              <a:endParaRPr lang="en-GB" sz="1600" dirty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2694" y="3183199"/>
              <a:ext cx="1459552" cy="1344324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3366" y="3205908"/>
              <a:ext cx="1429051" cy="1313017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2" t="2476" r="1800" b="2616"/>
            <a:stretch/>
          </p:blipFill>
          <p:spPr>
            <a:xfrm>
              <a:off x="3065697" y="3328452"/>
              <a:ext cx="1380161" cy="947253"/>
            </a:xfrm>
            <a:prstGeom prst="rect">
              <a:avLst/>
            </a:prstGeom>
          </p:spPr>
        </p:pic>
      </p:grp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838200" y="1216734"/>
            <a:ext cx="10515600" cy="720000"/>
          </a:xfrm>
          <a:prstGeom prst="rect">
            <a:avLst/>
          </a:prstGeom>
          <a:solidFill>
            <a:srgbClr val="1F6C43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Microsoft YaHei" panose="020B0503020204020204" pitchFamily="34" charset="-122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chemeClr val="bg1"/>
                </a:solidFill>
                <a:ea typeface="Microsoft YaHei" panose="020B0503020204020204" pitchFamily="34" charset="-122"/>
              </a:rPr>
              <a:t>Getting Started</a:t>
            </a:r>
            <a:endParaRPr lang="th-TH" sz="2400" b="1" dirty="0">
              <a:solidFill>
                <a:schemeClr val="bg1"/>
              </a:solidFill>
              <a:ea typeface="Microsoft YaHei" panose="020B0503020204020204" pitchFamily="34" charset="-122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53DDCC-996B-42DD-940B-A43A1A5B3D18}" type="slidenum">
              <a:rPr lang="th-TH" smtClean="0"/>
              <a:pPr/>
              <a:t>9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8102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355F2B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Custom 3">
      <a:majorFont>
        <a:latin typeface="Microsoft YaHei"/>
        <a:ea typeface=""/>
        <a:cs typeface="Microsoft YaHei"/>
      </a:majorFont>
      <a:minorFont>
        <a:latin typeface="Microsoft YaHei"/>
        <a:ea typeface=""/>
        <a:cs typeface="Microsoft YaHe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3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355F2B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2.xml><?xml version="1.0" encoding="utf-8"?>
<a:themeOverride xmlns:a="http://schemas.openxmlformats.org/drawingml/2006/main">
  <a:clrScheme name="Custom 3">
    <a:dk1>
      <a:sysClr val="windowText" lastClr="000000"/>
    </a:dk1>
    <a:lt1>
      <a:sysClr val="window" lastClr="FFFFFF"/>
    </a:lt1>
    <a:dk2>
      <a:srgbClr val="444D26"/>
    </a:dk2>
    <a:lt2>
      <a:srgbClr val="FEFAC9"/>
    </a:lt2>
    <a:accent1>
      <a:srgbClr val="355F2B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1225</TotalTime>
  <Words>2827</Words>
  <Application>Microsoft Office PowerPoint</Application>
  <PresentationFormat>Widescreen</PresentationFormat>
  <Paragraphs>911</Paragraphs>
  <Slides>80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89" baseType="lpstr">
      <vt:lpstr>Microsoft YaHei</vt:lpstr>
      <vt:lpstr>Angsana New</vt:lpstr>
      <vt:lpstr>Arial</vt:lpstr>
      <vt:lpstr>Calibri</vt:lpstr>
      <vt:lpstr>Cordia New</vt:lpstr>
      <vt:lpstr>Helvetica Light</vt:lpstr>
      <vt:lpstr>Open Sans</vt:lpstr>
      <vt:lpstr>Thai Sans Lite</vt:lpstr>
      <vt:lpstr>Office Theme</vt:lpstr>
      <vt:lpstr>PowerPoint Presentation</vt:lpstr>
      <vt:lpstr>PowerPoint Presentation</vt:lpstr>
      <vt:lpstr>Getting Started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</vt:lpstr>
      <vt:lpstr>Cells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</vt:lpstr>
      <vt:lpstr>Workbooks &amp; Worksheet</vt:lpstr>
      <vt:lpstr>Workbooks &amp; Worksheet</vt:lpstr>
      <vt:lpstr>Workbooks &amp; 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</vt:lpstr>
      <vt:lpstr>Formatting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</vt:lpstr>
      <vt:lpstr>Formulas &amp; Function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</vt:lpstr>
      <vt:lpstr>Charts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</vt:lpstr>
      <vt:lpstr>Printing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CHALLENGE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Pharanyoo Jaibumrung</dc:creator>
  <cp:lastModifiedBy>Pharanyoo Jaibumrung</cp:lastModifiedBy>
  <cp:revision>828</cp:revision>
  <dcterms:created xsi:type="dcterms:W3CDTF">2017-07-04T02:05:48Z</dcterms:created>
  <dcterms:modified xsi:type="dcterms:W3CDTF">2017-08-01T04:26:21Z</dcterms:modified>
</cp:coreProperties>
</file>